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713" r:id="rId4"/>
    <p:sldMasterId id="2147483667" r:id="rId5"/>
  </p:sldMasterIdLst>
  <p:notesMasterIdLst>
    <p:notesMasterId r:id="rId12"/>
  </p:notesMasterIdLst>
  <p:handoutMasterIdLst>
    <p:handoutMasterId r:id="rId13"/>
  </p:handoutMasterIdLst>
  <p:sldIdLst>
    <p:sldId id="366" r:id="rId6"/>
    <p:sldId id="610" r:id="rId7"/>
    <p:sldId id="615" r:id="rId8"/>
    <p:sldId id="612" r:id="rId9"/>
    <p:sldId id="613" r:id="rId10"/>
    <p:sldId id="616" r:id="rId11"/>
  </p:sldIdLst>
  <p:sldSz cx="12193588" cy="6858000"/>
  <p:notesSz cx="6858000" cy="127635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xo" panose="02000303000000000000" pitchFamily="2" charset="0"/>
      <p:regular r:id="rId18"/>
      <p:bold r:id="rId19"/>
      <p:italic r:id="rId20"/>
      <p:boldItalic r:id="rId21"/>
    </p:embeddedFont>
    <p:embeddedFont>
      <p:font typeface="Exo Light" panose="02000303000000000000" pitchFamily="2" charset="0"/>
      <p:regular r:id="rId22"/>
    </p:embeddedFont>
    <p:embeddedFont>
      <p:font typeface="Montserrat SemiBold" panose="00000700000000000000" pitchFamily="50" charset="0"/>
      <p:regular r:id="rId23"/>
      <p:bold r:id="rId24"/>
      <p:italic r:id="rId25"/>
      <p:boldItalic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>
      <a:defRPr lang="en-US"/>
    </a:defPPr>
    <a:lvl1pPr marL="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" name="Author" initials="A" lastIdx="0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E4D"/>
    <a:srgbClr val="1C9ED0"/>
    <a:srgbClr val="1F5277"/>
    <a:srgbClr val="7D3A96"/>
    <a:srgbClr val="F8C433"/>
    <a:srgbClr val="B5252F"/>
    <a:srgbClr val="F37A27"/>
    <a:srgbClr val="414299"/>
    <a:srgbClr val="8C74AA"/>
    <a:srgbClr val="414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4B93D-FC68-4F44-B7F2-0A7BF42D8708}" v="1788" dt="2020-03-20T12:59:48.922"/>
    <p1510:client id="{2E9DCC28-6413-4B2A-8B90-1C632372F7EB}" v="30" dt="2020-03-20T18:38:21.042"/>
    <p1510:client id="{708BCCD5-9F53-4843-A60E-F025F4FAA6DA}" v="1385" dt="2020-03-20T13:18:11.539"/>
    <p1510:client id="{AEEDF5D3-980F-5810-047A-C9EB05CC56B6}" v="3" dt="2020-03-19T22:10:11.146"/>
    <p1510:client id="{BE9ED5AE-B75D-CEE9-8CF7-222E6D1B6CB2}" v="2" dt="2020-03-20T12:18:23.321"/>
    <p1510:client id="{FBFDA587-C46A-DF09-02AC-226BFB8E1D59}" v="17" dt="2020-03-19T22:04:36.3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58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1212" y="102"/>
      </p:cViewPr>
      <p:guideLst>
        <p:guide orient="horz" pos="13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howard\Desktop\COVID\Search%20trends\layo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accent1"/>
                </a:solidFill>
              </a:rPr>
              <a:t>Google</a:t>
            </a:r>
            <a:r>
              <a:rPr lang="en-US" sz="1800" b="0" baseline="0" dirty="0">
                <a:solidFill>
                  <a:schemeClr val="accent1"/>
                </a:solidFill>
              </a:rPr>
              <a:t> s</a:t>
            </a:r>
            <a:r>
              <a:rPr lang="en-US" sz="1800" b="0" dirty="0">
                <a:solidFill>
                  <a:schemeClr val="accent1"/>
                </a:solidFill>
              </a:rPr>
              <a:t>earches for "Layoff"</a:t>
            </a:r>
          </a:p>
        </c:rich>
      </c:tx>
      <c:layout>
        <c:manualLayout>
          <c:xMode val="edge"/>
          <c:yMode val="edge"/>
          <c:x val="0.26438264357069413"/>
          <c:y val="0.18981481481481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359860756227878E-2"/>
          <c:y val="3.1203703703703699E-2"/>
          <c:w val="0.86923895064713907"/>
          <c:h val="0.72900736366287544"/>
        </c:manualLayout>
      </c:layout>
      <c:lineChart>
        <c:grouping val="standard"/>
        <c:varyColors val="0"/>
        <c:ser>
          <c:idx val="0"/>
          <c:order val="0"/>
          <c:tx>
            <c:strRef>
              <c:f>layoff!$B$3</c:f>
              <c:strCache>
                <c:ptCount val="1"/>
                <c:pt idx="0">
                  <c:v>Searches for "Layoff"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layoff!$A$4:$A$55</c:f>
              <c:numCache>
                <c:formatCode>m/d/yyyy</c:formatCode>
                <c:ptCount val="52"/>
                <c:pt idx="0">
                  <c:v>43548</c:v>
                </c:pt>
                <c:pt idx="1">
                  <c:v>43555</c:v>
                </c:pt>
                <c:pt idx="2">
                  <c:v>43562</c:v>
                </c:pt>
                <c:pt idx="3">
                  <c:v>43569</c:v>
                </c:pt>
                <c:pt idx="4">
                  <c:v>43576</c:v>
                </c:pt>
                <c:pt idx="5">
                  <c:v>43583</c:v>
                </c:pt>
                <c:pt idx="6">
                  <c:v>43590</c:v>
                </c:pt>
                <c:pt idx="7">
                  <c:v>43597</c:v>
                </c:pt>
                <c:pt idx="8">
                  <c:v>43604</c:v>
                </c:pt>
                <c:pt idx="9">
                  <c:v>43611</c:v>
                </c:pt>
                <c:pt idx="10">
                  <c:v>43618</c:v>
                </c:pt>
                <c:pt idx="11">
                  <c:v>43625</c:v>
                </c:pt>
                <c:pt idx="12">
                  <c:v>43632</c:v>
                </c:pt>
                <c:pt idx="13">
                  <c:v>43639</c:v>
                </c:pt>
                <c:pt idx="14">
                  <c:v>43646</c:v>
                </c:pt>
                <c:pt idx="15">
                  <c:v>43653</c:v>
                </c:pt>
                <c:pt idx="16">
                  <c:v>43660</c:v>
                </c:pt>
                <c:pt idx="17">
                  <c:v>43667</c:v>
                </c:pt>
                <c:pt idx="18">
                  <c:v>43674</c:v>
                </c:pt>
                <c:pt idx="19">
                  <c:v>43681</c:v>
                </c:pt>
                <c:pt idx="20">
                  <c:v>43688</c:v>
                </c:pt>
                <c:pt idx="21">
                  <c:v>43695</c:v>
                </c:pt>
                <c:pt idx="22">
                  <c:v>43702</c:v>
                </c:pt>
                <c:pt idx="23">
                  <c:v>43709</c:v>
                </c:pt>
                <c:pt idx="24">
                  <c:v>43716</c:v>
                </c:pt>
                <c:pt idx="25">
                  <c:v>43723</c:v>
                </c:pt>
                <c:pt idx="26">
                  <c:v>43730</c:v>
                </c:pt>
                <c:pt idx="27">
                  <c:v>43737</c:v>
                </c:pt>
                <c:pt idx="28">
                  <c:v>43744</c:v>
                </c:pt>
                <c:pt idx="29">
                  <c:v>43751</c:v>
                </c:pt>
                <c:pt idx="30">
                  <c:v>43758</c:v>
                </c:pt>
                <c:pt idx="31">
                  <c:v>43765</c:v>
                </c:pt>
                <c:pt idx="32">
                  <c:v>43772</c:v>
                </c:pt>
                <c:pt idx="33">
                  <c:v>43779</c:v>
                </c:pt>
                <c:pt idx="34">
                  <c:v>43786</c:v>
                </c:pt>
                <c:pt idx="35">
                  <c:v>43793</c:v>
                </c:pt>
                <c:pt idx="36">
                  <c:v>43800</c:v>
                </c:pt>
                <c:pt idx="37">
                  <c:v>43807</c:v>
                </c:pt>
                <c:pt idx="38">
                  <c:v>43814</c:v>
                </c:pt>
                <c:pt idx="39">
                  <c:v>43821</c:v>
                </c:pt>
                <c:pt idx="40">
                  <c:v>43828</c:v>
                </c:pt>
                <c:pt idx="41">
                  <c:v>43835</c:v>
                </c:pt>
                <c:pt idx="42">
                  <c:v>43842</c:v>
                </c:pt>
                <c:pt idx="43">
                  <c:v>43849</c:v>
                </c:pt>
                <c:pt idx="44">
                  <c:v>43856</c:v>
                </c:pt>
                <c:pt idx="45">
                  <c:v>43863</c:v>
                </c:pt>
                <c:pt idx="46">
                  <c:v>43870</c:v>
                </c:pt>
                <c:pt idx="47">
                  <c:v>43877</c:v>
                </c:pt>
                <c:pt idx="48">
                  <c:v>43884</c:v>
                </c:pt>
                <c:pt idx="49">
                  <c:v>43891</c:v>
                </c:pt>
                <c:pt idx="50">
                  <c:v>43898</c:v>
                </c:pt>
                <c:pt idx="51">
                  <c:v>43905</c:v>
                </c:pt>
              </c:numCache>
            </c:numRef>
          </c:cat>
          <c:val>
            <c:numRef>
              <c:f>layoff!$B$4:$B$55</c:f>
              <c:numCache>
                <c:formatCode>General</c:formatCode>
                <c:ptCount val="52"/>
                <c:pt idx="0">
                  <c:v>34</c:v>
                </c:pt>
                <c:pt idx="1">
                  <c:v>28</c:v>
                </c:pt>
                <c:pt idx="2">
                  <c:v>32</c:v>
                </c:pt>
                <c:pt idx="3">
                  <c:v>30</c:v>
                </c:pt>
                <c:pt idx="4">
                  <c:v>29</c:v>
                </c:pt>
                <c:pt idx="5">
                  <c:v>32</c:v>
                </c:pt>
                <c:pt idx="6">
                  <c:v>32</c:v>
                </c:pt>
                <c:pt idx="7">
                  <c:v>31</c:v>
                </c:pt>
                <c:pt idx="8">
                  <c:v>31</c:v>
                </c:pt>
                <c:pt idx="9">
                  <c:v>31</c:v>
                </c:pt>
                <c:pt idx="10">
                  <c:v>32</c:v>
                </c:pt>
                <c:pt idx="11">
                  <c:v>35</c:v>
                </c:pt>
                <c:pt idx="12">
                  <c:v>31</c:v>
                </c:pt>
                <c:pt idx="13">
                  <c:v>33</c:v>
                </c:pt>
                <c:pt idx="14">
                  <c:v>23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40</c:v>
                </c:pt>
                <c:pt idx="19">
                  <c:v>31</c:v>
                </c:pt>
                <c:pt idx="20">
                  <c:v>36</c:v>
                </c:pt>
                <c:pt idx="21">
                  <c:v>32</c:v>
                </c:pt>
                <c:pt idx="22">
                  <c:v>29</c:v>
                </c:pt>
                <c:pt idx="23">
                  <c:v>29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45</c:v>
                </c:pt>
                <c:pt idx="28">
                  <c:v>32</c:v>
                </c:pt>
                <c:pt idx="29">
                  <c:v>35</c:v>
                </c:pt>
                <c:pt idx="30">
                  <c:v>36</c:v>
                </c:pt>
                <c:pt idx="31">
                  <c:v>34</c:v>
                </c:pt>
                <c:pt idx="32">
                  <c:v>39</c:v>
                </c:pt>
                <c:pt idx="33">
                  <c:v>36</c:v>
                </c:pt>
                <c:pt idx="34">
                  <c:v>33</c:v>
                </c:pt>
                <c:pt idx="35">
                  <c:v>22</c:v>
                </c:pt>
                <c:pt idx="36">
                  <c:v>33</c:v>
                </c:pt>
                <c:pt idx="37">
                  <c:v>31</c:v>
                </c:pt>
                <c:pt idx="38">
                  <c:v>28</c:v>
                </c:pt>
                <c:pt idx="39">
                  <c:v>18</c:v>
                </c:pt>
                <c:pt idx="40">
                  <c:v>21</c:v>
                </c:pt>
                <c:pt idx="41">
                  <c:v>32</c:v>
                </c:pt>
                <c:pt idx="42">
                  <c:v>41</c:v>
                </c:pt>
                <c:pt idx="43">
                  <c:v>36</c:v>
                </c:pt>
                <c:pt idx="44">
                  <c:v>35</c:v>
                </c:pt>
                <c:pt idx="45">
                  <c:v>35</c:v>
                </c:pt>
                <c:pt idx="46">
                  <c:v>36</c:v>
                </c:pt>
                <c:pt idx="47">
                  <c:v>34</c:v>
                </c:pt>
                <c:pt idx="48">
                  <c:v>42</c:v>
                </c:pt>
                <c:pt idx="49">
                  <c:v>32</c:v>
                </c:pt>
                <c:pt idx="50">
                  <c:v>51</c:v>
                </c:pt>
                <c:pt idx="5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AB-40F2-B38F-5DEAEAF6D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692016"/>
        <c:axId val="632452944"/>
      </c:lineChart>
      <c:dateAx>
        <c:axId val="6796920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452944"/>
        <c:crosses val="autoZero"/>
        <c:auto val="1"/>
        <c:lblOffset val="100"/>
        <c:baseTimeUnit val="days"/>
      </c:dateAx>
      <c:valAx>
        <c:axId val="632452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9692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4BFADC-759D-9A4E-9A09-AD89F1BCC0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2EC22-1B51-694A-94D5-D4CB2538FD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1FBE2-D7AF-034E-A3E8-B3AFB8825F2F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2C9E9-64FF-014C-96CA-5B97C999C1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8FAC2-6080-3440-A5EF-CDB292825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9A62-6DDC-664C-B490-E4412C3B9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9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Condensed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Condensed Light" panose="02000000000000000000" pitchFamily="2" charset="0"/>
              </a:defRPr>
            </a:lvl1pPr>
          </a:lstStyle>
          <a:p>
            <a:fld id="{F0A9609A-B772-C646-9832-EF91D164CC90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74650" y="2514600"/>
            <a:ext cx="12058650" cy="6783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0578" y="9673900"/>
            <a:ext cx="9048194" cy="7918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Condensed Light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Condensed Light" panose="02000000000000000000" pitchFamily="2" charset="0"/>
              </a:defRPr>
            </a:lvl1pPr>
          </a:lstStyle>
          <a:p>
            <a:fld id="{06B0FC7D-8687-9A40-9CA8-0B2F00AB98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5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Condensed Light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4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2610" lvl="1" indent="-285750">
              <a:buFont typeface="Arial" panose="020B0604020202020204" pitchFamily="34" charset="0"/>
              <a:buChar char="•"/>
            </a:pPr>
            <a:endParaRPr lang="en-US" sz="1400" dirty="0">
              <a:ea typeface="Roboto Condensed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FC7D-8687-9A40-9CA8-0B2F00AB98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nture.com/SiteCollectionDocuments/PDF/OutlookPDF_AgileOrganization_02" TargetMode="External"/><Relationship Id="rId2" Type="http://schemas.openxmlformats.org/officeDocument/2006/relationships/hyperlink" Target="http://www.forbes.com/sites/joshbersin/2013/05/06/time-to-scrap-performance-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ryanestis.com/adobe-interview/" TargetMode="External"/><Relationship Id="rId5" Type="http://schemas.openxmlformats.org/officeDocument/2006/relationships/hyperlink" Target="http://www.forbes.com/sites/stevedenning/2012/04/17/" TargetMode="External"/><Relationship Id="rId4" Type="http://schemas.openxmlformats.org/officeDocument/2006/relationships/hyperlink" Target="http://www.huffingtonpost.com/samuel-culbert/performance-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Light-A"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73C0FF6-D442-914B-9216-4F54FD616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4" y="1391732"/>
            <a:ext cx="7385845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Observe The Evolution of Quantum Capacity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4761424-CE03-6649-A81F-2565BD8C37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794290"/>
            <a:ext cx="5703626" cy="18938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800" b="0" i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>
              <a:defRPr sz="3000" b="0" i="0">
                <a:solidFill>
                  <a:schemeClr val="bg1"/>
                </a:solidFill>
                <a:latin typeface="Exo Light" pitchFamily="2" charset="77"/>
              </a:defRPr>
            </a:lvl2pPr>
            <a:lvl3pPr>
              <a:defRPr sz="3000" b="0" i="0">
                <a:solidFill>
                  <a:schemeClr val="bg1"/>
                </a:solidFill>
                <a:latin typeface="Exo Light" pitchFamily="2" charset="77"/>
              </a:defRPr>
            </a:lvl3pPr>
            <a:lvl4pPr>
              <a:defRPr sz="3000" b="0" i="0">
                <a:solidFill>
                  <a:schemeClr val="bg1"/>
                </a:solidFill>
                <a:latin typeface="Exo Light" pitchFamily="2" charset="77"/>
              </a:defRPr>
            </a:lvl4pPr>
            <a:lvl5pPr>
              <a:defRPr sz="3000" b="0" i="0">
                <a:solidFill>
                  <a:schemeClr val="bg1"/>
                </a:solidFill>
                <a:latin typeface="Exo Light" pitchFamily="2" charset="77"/>
              </a:defRPr>
            </a:lvl5pPr>
          </a:lstStyle>
          <a:p>
            <a:pPr lvl="0"/>
            <a:r>
              <a:rPr lang="en-US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116279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Cover-Light-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Lean &amp; Company Logo">
            <a:extLst>
              <a:ext uri="{FF2B5EF4-FFF2-40B4-BE49-F238E27FC236}">
                <a16:creationId xmlns:a16="http://schemas.microsoft.com/office/drawing/2014/main" id="{18143E29-3263-4454-9C59-137FB859D9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3" y="3051987"/>
            <a:ext cx="1827941" cy="7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1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ckCover-Light-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Lean &amp; Company Logo">
            <a:extLst>
              <a:ext uri="{FF2B5EF4-FFF2-40B4-BE49-F238E27FC236}">
                <a16:creationId xmlns:a16="http://schemas.microsoft.com/office/drawing/2014/main" id="{AB29D885-333C-4B3A-A951-CAF2B6A8F5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3" y="3051987"/>
            <a:ext cx="1827941" cy="7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2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Cover-Light-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Lean &amp; Company Logo">
            <a:extLst>
              <a:ext uri="{FF2B5EF4-FFF2-40B4-BE49-F238E27FC236}">
                <a16:creationId xmlns:a16="http://schemas.microsoft.com/office/drawing/2014/main" id="{949086C8-E5A3-41D5-A85F-428D27CC3E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3" y="3051987"/>
            <a:ext cx="1827941" cy="7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33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47F413-7CC3-9041-B985-1939336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530021"/>
            <a:ext cx="11119027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rgbClr val="71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469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881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Summar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DE57-4E30-2343-9DAE-39F3DBBD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11146263" cy="116359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rgbClr val="71717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757EF6B-F638-A24D-9746-2B871D5BA5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50561" y="2188650"/>
            <a:ext cx="8349808" cy="1049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895281-F05F-284A-93B8-DF31D5A43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194" y="2211427"/>
            <a:ext cx="2356821" cy="297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 i="0">
                <a:solidFill>
                  <a:srgbClr val="B3252E"/>
                </a:solidFill>
                <a:latin typeface="Montserrat SemiBold" panose="000007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FA60A94-BDD7-CD42-AD29-7AFB80515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0475" y="3434381"/>
            <a:ext cx="8368999" cy="1049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9BDD2CC1-5E1E-A249-A7A5-AE4A1333D1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106" y="3450965"/>
            <a:ext cx="2356821" cy="297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 i="0">
                <a:solidFill>
                  <a:srgbClr val="4A4A4A"/>
                </a:solidFill>
                <a:latin typeface="Montserrat SemiBold" panose="000007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43436B9A-1402-5E4D-97F0-E6F15B6C32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30473" y="4680112"/>
            <a:ext cx="8368998" cy="104940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rgbClr val="000000"/>
                </a:solidFill>
                <a:latin typeface="Roboto Condensed Light" panose="02000000000000000000" pitchFamily="2" charset="0"/>
                <a:cs typeface="Arial Narrow" panose="020B0604020202020204" pitchFamily="34" charset="0"/>
              </a:defRPr>
            </a:lvl1pPr>
            <a:lvl2pPr marL="4572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ts val="1700"/>
              </a:lnSpc>
              <a:buNone/>
              <a:defRPr sz="140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E52E9E9-EF0F-F148-B77C-A198551552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4106" y="4627698"/>
            <a:ext cx="2356821" cy="2973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 i="0">
                <a:solidFill>
                  <a:srgbClr val="2B9E48"/>
                </a:solidFill>
                <a:latin typeface="Montserrat SemiBold" panose="000007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01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47F413-7CC3-9041-B985-1939336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530021"/>
            <a:ext cx="11119027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rgbClr val="71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226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Acc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59755C-3BFD-4A29-BEFA-E1183A443848}"/>
              </a:ext>
            </a:extLst>
          </p:cNvPr>
          <p:cNvSpPr/>
          <p:nvPr userDrawn="1"/>
        </p:nvSpPr>
        <p:spPr>
          <a:xfrm>
            <a:off x="0" y="1410346"/>
            <a:ext cx="12193588" cy="4804717"/>
          </a:xfrm>
          <a:prstGeom prst="rect">
            <a:avLst/>
          </a:prstGeom>
          <a:gradFill>
            <a:gsLst>
              <a:gs pos="15000">
                <a:schemeClr val="bg1"/>
              </a:gs>
              <a:gs pos="85000">
                <a:schemeClr val="bg1">
                  <a:lumMod val="85000"/>
                  <a:alpha val="6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47F413-7CC3-9041-B985-1939336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10808475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48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0F98D3B-482F-0747-9502-8D7180CE4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120" r="31547" b="28119"/>
          <a:stretch/>
        </p:blipFill>
        <p:spPr>
          <a:xfrm>
            <a:off x="0" y="-1"/>
            <a:ext cx="4116388" cy="68732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372BDB-ADAA-F141-8B07-251E621C94BC}"/>
              </a:ext>
            </a:extLst>
          </p:cNvPr>
          <p:cNvSpPr/>
          <p:nvPr userDrawn="1"/>
        </p:nvSpPr>
        <p:spPr>
          <a:xfrm>
            <a:off x="5874" y="0"/>
            <a:ext cx="4116387" cy="6858000"/>
          </a:xfrm>
          <a:prstGeom prst="rect">
            <a:avLst/>
          </a:prstGeom>
          <a:gradFill>
            <a:gsLst>
              <a:gs pos="19000">
                <a:srgbClr val="41439A">
                  <a:alpha val="54000"/>
                </a:srgbClr>
              </a:gs>
              <a:gs pos="99000">
                <a:srgbClr val="4B4FA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D8AB7-A57D-1241-931E-54086C3A65D6}"/>
              </a:ext>
            </a:extLst>
          </p:cNvPr>
          <p:cNvSpPr txBox="1"/>
          <p:nvPr userDrawn="1"/>
        </p:nvSpPr>
        <p:spPr>
          <a:xfrm>
            <a:off x="346510" y="524427"/>
            <a:ext cx="3176337" cy="1545881"/>
          </a:xfrm>
          <a:prstGeom prst="rect">
            <a:avLst/>
          </a:prstGeom>
        </p:spPr>
        <p:txBody>
          <a:bodyPr vert="horz" wrap="square" lIns="0" tIns="6931" rIns="0" bIns="0" rtlCol="0">
            <a:noAutofit/>
          </a:bodyPr>
          <a:lstStyle/>
          <a:p>
            <a:pPr marL="7701" marR="242975" algn="just">
              <a:lnSpc>
                <a:spcPct val="90000"/>
              </a:lnSpc>
              <a:spcBef>
                <a:spcPts val="55"/>
              </a:spcBef>
            </a:pPr>
            <a:endParaRPr lang="en-US" sz="4000" b="1" i="0" spc="-30" dirty="0">
              <a:solidFill>
                <a:schemeClr val="bg1"/>
              </a:solidFill>
              <a:latin typeface="Montserrat SemiBold" pitchFamily="2" charset="77"/>
              <a:cs typeface="Arial Narrow"/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9BAAE306-3204-4CC5-884C-3D462803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7" y="530021"/>
            <a:ext cx="3176338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6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>
            <a:extLst>
              <a:ext uri="{FF2B5EF4-FFF2-40B4-BE49-F238E27FC236}">
                <a16:creationId xmlns:a16="http://schemas.microsoft.com/office/drawing/2014/main" id="{488EE5B4-C583-A04D-B5FC-EA23A0B4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7150875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FE861-8F69-7A43-B791-949CBC4BE55F}"/>
              </a:ext>
            </a:extLst>
          </p:cNvPr>
          <p:cNvSpPr/>
          <p:nvPr userDrawn="1"/>
        </p:nvSpPr>
        <p:spPr>
          <a:xfrm>
            <a:off x="8012624" y="0"/>
            <a:ext cx="4180964" cy="6858000"/>
          </a:xfrm>
          <a:prstGeom prst="rect">
            <a:avLst/>
          </a:prstGeom>
          <a:gradFill>
            <a:gsLst>
              <a:gs pos="15000">
                <a:schemeClr val="bg1"/>
              </a:gs>
              <a:gs pos="85000">
                <a:schemeClr val="bg1">
                  <a:lumMod val="8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B06F9-049A-0C40-A93E-C28D57EBABA0}"/>
              </a:ext>
            </a:extLst>
          </p:cNvPr>
          <p:cNvSpPr txBox="1"/>
          <p:nvPr userDrawn="1"/>
        </p:nvSpPr>
        <p:spPr>
          <a:xfrm>
            <a:off x="9824720" y="6441440"/>
            <a:ext cx="2072640" cy="18288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b="0" i="0" dirty="0"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800" b="0" i="0" smtClean="0"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554492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b="0" i="0" dirty="0"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4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Light-B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D198-04B0-1D4B-9CF9-27BE895D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4" y="1391732"/>
            <a:ext cx="7385845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Observe The Evolution of Quantum Capacity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4CCF3E3-77ED-8B47-BA4F-C8AA5DC7E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794290"/>
            <a:ext cx="5703626" cy="18938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lang="en-US" sz="2800" b="0" i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>
              <a:defRPr sz="3000" b="0" i="0">
                <a:solidFill>
                  <a:schemeClr val="bg1"/>
                </a:solidFill>
                <a:latin typeface="Exo Light" pitchFamily="2" charset="77"/>
              </a:defRPr>
            </a:lvl2pPr>
            <a:lvl3pPr>
              <a:defRPr sz="3000" b="0" i="0">
                <a:solidFill>
                  <a:schemeClr val="bg1"/>
                </a:solidFill>
                <a:latin typeface="Exo Light" pitchFamily="2" charset="77"/>
              </a:defRPr>
            </a:lvl3pPr>
            <a:lvl4pPr>
              <a:defRPr sz="3000" b="0" i="0">
                <a:solidFill>
                  <a:schemeClr val="bg1"/>
                </a:solidFill>
                <a:latin typeface="Exo Light" pitchFamily="2" charset="77"/>
              </a:defRPr>
            </a:lvl4pPr>
            <a:lvl5pPr>
              <a:defRPr sz="3000" b="0" i="0">
                <a:solidFill>
                  <a:schemeClr val="bg1"/>
                </a:solidFill>
                <a:latin typeface="Exo Light" pitchFamily="2" charset="77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en-US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3079196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 Break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47F413-7CC3-9041-B985-1939336F2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106" y="530021"/>
            <a:ext cx="5146582" cy="570117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Insight Breakdown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264E75-F6AB-AE43-985B-A3A1A45ED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629" r="50491" b="28119"/>
          <a:stretch/>
        </p:blipFill>
        <p:spPr>
          <a:xfrm rot="5400000">
            <a:off x="4922153" y="-386731"/>
            <a:ext cx="2349281" cy="121935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A8F7BE-C51B-434E-AD95-378E8F6E0F0F}"/>
              </a:ext>
            </a:extLst>
          </p:cNvPr>
          <p:cNvSpPr/>
          <p:nvPr userDrawn="1"/>
        </p:nvSpPr>
        <p:spPr>
          <a:xfrm rot="5400000">
            <a:off x="4925171" y="-389750"/>
            <a:ext cx="2343243" cy="12193590"/>
          </a:xfrm>
          <a:prstGeom prst="rect">
            <a:avLst/>
          </a:prstGeom>
          <a:gradFill>
            <a:gsLst>
              <a:gs pos="19000">
                <a:srgbClr val="41439A">
                  <a:alpha val="54000"/>
                </a:srgbClr>
              </a:gs>
              <a:gs pos="99000">
                <a:srgbClr val="4B4FA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5C3B9-B80F-D04D-805F-806F45F41E04}"/>
              </a:ext>
            </a:extLst>
          </p:cNvPr>
          <p:cNvSpPr txBox="1"/>
          <p:nvPr userDrawn="1"/>
        </p:nvSpPr>
        <p:spPr>
          <a:xfrm>
            <a:off x="354106" y="4996204"/>
            <a:ext cx="6407459" cy="1177471"/>
          </a:xfrm>
          <a:prstGeom prst="rect">
            <a:avLst/>
          </a:prstGeom>
        </p:spPr>
        <p:txBody>
          <a:bodyPr vert="horz" wrap="square" lIns="0" tIns="6931" rIns="0" bIns="0" rtlCol="0">
            <a:noAutofit/>
          </a:bodyPr>
          <a:lstStyle/>
          <a:p>
            <a:pPr rtl="0">
              <a:lnSpc>
                <a:spcPct val="110000"/>
              </a:lnSpc>
              <a:buSzPts val="2800"/>
              <a:buFont typeface="Arial" panose="020B0604020202020204" pitchFamily="34" charset="0"/>
              <a:buNone/>
            </a:pPr>
            <a:r>
              <a:rPr lang="en-US" sz="2000" b="1" i="0" u="none" strike="noStrike" kern="1200" baseline="0" dirty="0">
                <a:solidFill>
                  <a:schemeClr val="bg1"/>
                </a:solidFill>
                <a:latin typeface="Montserrat SemiBold" pitchFamily="2" charset="77"/>
              </a:rPr>
              <a:t>If you would like additional support, have our analysts guide you through other phases as part of an Info-Tech workshop.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C80B3C-665D-C84A-96D5-C7BB0DAACFE5}"/>
              </a:ext>
            </a:extLst>
          </p:cNvPr>
          <p:cNvSpPr txBox="1"/>
          <p:nvPr userDrawn="1"/>
        </p:nvSpPr>
        <p:spPr>
          <a:xfrm>
            <a:off x="8261589" y="5035908"/>
            <a:ext cx="3628724" cy="1481761"/>
          </a:xfrm>
          <a:prstGeom prst="rect">
            <a:avLst/>
          </a:prstGeom>
        </p:spPr>
        <p:txBody>
          <a:bodyPr vert="horz" wrap="square" lIns="0" tIns="6931" rIns="0" bIns="0" rtlCol="0">
            <a:noAutofit/>
          </a:bodyPr>
          <a:lstStyle/>
          <a:p>
            <a:pPr marL="7701" marR="242975" lvl="0" indent="0" algn="l" defTabSz="554492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Exo" panose="02000503000000000000" pitchFamily="2" charset="77"/>
              </a:rPr>
              <a:t>Contact your account representative for more information.</a:t>
            </a:r>
          </a:p>
          <a:p>
            <a:pPr marL="7701" marR="242975" lvl="0" indent="0" algn="l" defTabSz="554492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Exo" panose="02000503000000000000" pitchFamily="2" charset="77"/>
              </a:rPr>
              <a:t>workshops@mcleanco.com  </a:t>
            </a:r>
            <a:br>
              <a:rPr lang="en-US" sz="1600" dirty="0">
                <a:solidFill>
                  <a:schemeClr val="bg1"/>
                </a:solidFill>
                <a:latin typeface="Exo" panose="02000503000000000000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Exo" panose="02000503000000000000" pitchFamily="2" charset="77"/>
              </a:rPr>
              <a:t>1-888-670-8889</a:t>
            </a:r>
          </a:p>
          <a:p>
            <a:pPr marL="7701" marR="242975" lvl="0" indent="0" algn="l" defTabSz="554492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bg1"/>
              </a:solidFill>
              <a:latin typeface="Exo" panose="02000503000000000000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1EBEA1-D4F2-F34B-A577-D4A28ADA66CD}"/>
              </a:ext>
            </a:extLst>
          </p:cNvPr>
          <p:cNvSpPr txBox="1"/>
          <p:nvPr userDrawn="1"/>
        </p:nvSpPr>
        <p:spPr>
          <a:xfrm>
            <a:off x="9824720" y="6441440"/>
            <a:ext cx="2072640" cy="18288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b="0" i="0" dirty="0">
                <a:solidFill>
                  <a:schemeClr val="bg1"/>
                </a:solidFill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800" b="0" i="0" smtClean="0">
                <a:solidFill>
                  <a:schemeClr val="bg1"/>
                </a:solidFill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554492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b="0" i="0" dirty="0">
              <a:solidFill>
                <a:schemeClr val="bg1"/>
              </a:solidFill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6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Levels of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4D20383-3FCC-7C4F-B1C5-B9D644F808E1}"/>
              </a:ext>
            </a:extLst>
          </p:cNvPr>
          <p:cNvSpPr txBox="1"/>
          <p:nvPr userDrawn="1"/>
        </p:nvSpPr>
        <p:spPr>
          <a:xfrm>
            <a:off x="351314" y="5561419"/>
            <a:ext cx="11572240" cy="28399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242975" lvl="0" indent="0" algn="ctr" defTabSz="55449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41439A"/>
                </a:solidFill>
                <a:latin typeface="Montserrat SemiBold" pitchFamily="2" charset="77"/>
              </a:rPr>
              <a:t>Diagnostic and consistent frameworks are used throughout all four options.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98C6B9-9801-2049-89AF-F94E0519AED1}"/>
              </a:ext>
            </a:extLst>
          </p:cNvPr>
          <p:cNvSpPr/>
          <p:nvPr userDrawn="1"/>
        </p:nvSpPr>
        <p:spPr>
          <a:xfrm>
            <a:off x="640080" y="2235200"/>
            <a:ext cx="2834640" cy="2834640"/>
          </a:xfrm>
          <a:prstGeom prst="ellipse">
            <a:avLst/>
          </a:prstGeom>
          <a:solidFill>
            <a:srgbClr val="41439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C5C57C-EF5C-A14F-8C7D-2C892950EE5D}"/>
              </a:ext>
            </a:extLst>
          </p:cNvPr>
          <p:cNvSpPr txBox="1"/>
          <p:nvPr userDrawn="1"/>
        </p:nvSpPr>
        <p:spPr>
          <a:xfrm>
            <a:off x="746493" y="3021264"/>
            <a:ext cx="2621815" cy="28399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2000" b="1" i="0" u="none" strike="noStrike" kern="1200" baseline="0" dirty="0">
                <a:solidFill>
                  <a:schemeClr val="bg1"/>
                </a:solidFill>
                <a:latin typeface="Montserrat SemiBold" pitchFamily="2" charset="77"/>
              </a:rPr>
              <a:t>DIY Toolkit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2836B6-57C7-3145-A73C-5DECF33CF9CF}"/>
              </a:ext>
            </a:extLst>
          </p:cNvPr>
          <p:cNvSpPr txBox="1"/>
          <p:nvPr userDrawn="1"/>
        </p:nvSpPr>
        <p:spPr>
          <a:xfrm>
            <a:off x="1031240" y="3439160"/>
            <a:ext cx="2052320" cy="101958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1200" b="0" i="0" kern="1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“Our team has already made this critical project a priority, and we have the time and capability, but some guidance along the way would be  helpful.” 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7934EF-7D77-8E47-B92E-DB566035F413}"/>
              </a:ext>
            </a:extLst>
          </p:cNvPr>
          <p:cNvSpPr/>
          <p:nvPr userDrawn="1"/>
        </p:nvSpPr>
        <p:spPr>
          <a:xfrm>
            <a:off x="3312425" y="2235200"/>
            <a:ext cx="2834640" cy="2834640"/>
          </a:xfrm>
          <a:prstGeom prst="ellipse">
            <a:avLst/>
          </a:prstGeom>
          <a:solidFill>
            <a:srgbClr val="41439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87958E-F387-1B47-A1A1-7456666D95C1}"/>
              </a:ext>
            </a:extLst>
          </p:cNvPr>
          <p:cNvSpPr txBox="1"/>
          <p:nvPr userDrawn="1"/>
        </p:nvSpPr>
        <p:spPr>
          <a:xfrm>
            <a:off x="3409207" y="2746944"/>
            <a:ext cx="2621815" cy="560996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2000" b="1" i="0" u="none" strike="noStrike" kern="1200" baseline="0" dirty="0">
                <a:solidFill>
                  <a:schemeClr val="bg1"/>
                </a:solidFill>
                <a:latin typeface="Montserrat SemiBold" pitchFamily="2" charset="77"/>
              </a:rPr>
              <a:t>Guided Implementation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C0FAF0-D25D-C846-9AB6-57D70838B891}"/>
              </a:ext>
            </a:extLst>
          </p:cNvPr>
          <p:cNvSpPr txBox="1"/>
          <p:nvPr userDrawn="1"/>
        </p:nvSpPr>
        <p:spPr>
          <a:xfrm>
            <a:off x="3693954" y="3439160"/>
            <a:ext cx="2052320" cy="122476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1200" b="0" i="0" kern="1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“Our team knows that we need to fix a process, but we need assistance to determine where to focus. Some check-ins along the way would help keep us on track.”</a:t>
            </a:r>
          </a:p>
          <a:p>
            <a:pPr algn="ctr">
              <a:lnSpc>
                <a:spcPct val="110000"/>
              </a:lnSpc>
            </a:pPr>
            <a:endParaRPr lang="en-CA" sz="1200" b="0" i="0" kern="1200" dirty="0">
              <a:solidFill>
                <a:schemeClr val="bg1"/>
              </a:solidFill>
              <a:effectLst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CC858F-1D39-2B41-949E-070EB0C0418C}"/>
              </a:ext>
            </a:extLst>
          </p:cNvPr>
          <p:cNvSpPr/>
          <p:nvPr userDrawn="1"/>
        </p:nvSpPr>
        <p:spPr>
          <a:xfrm>
            <a:off x="5984770" y="2235200"/>
            <a:ext cx="2834640" cy="2834640"/>
          </a:xfrm>
          <a:prstGeom prst="ellipse">
            <a:avLst/>
          </a:prstGeom>
          <a:solidFill>
            <a:srgbClr val="41439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48CF82-0839-1B42-90C6-2565B8E19DAA}"/>
              </a:ext>
            </a:extLst>
          </p:cNvPr>
          <p:cNvSpPr txBox="1"/>
          <p:nvPr userDrawn="1"/>
        </p:nvSpPr>
        <p:spPr>
          <a:xfrm>
            <a:off x="6111767" y="3021264"/>
            <a:ext cx="2621815" cy="28399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2000" b="1" i="0" u="none" strike="noStrike" kern="1200" baseline="0" dirty="0">
                <a:solidFill>
                  <a:schemeClr val="bg1"/>
                </a:solidFill>
                <a:latin typeface="Montserrat SemiBold" pitchFamily="2" charset="77"/>
              </a:rPr>
              <a:t>Workshop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019FE-4785-EB46-B01D-CB07AB2C430F}"/>
              </a:ext>
            </a:extLst>
          </p:cNvPr>
          <p:cNvSpPr txBox="1"/>
          <p:nvPr userDrawn="1"/>
        </p:nvSpPr>
        <p:spPr>
          <a:xfrm>
            <a:off x="6416834" y="3439160"/>
            <a:ext cx="1944846" cy="122476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1200" b="0" i="0" kern="1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“We need to hit the ground running and get this project kicked off immediately. Our team has the ability to take this over once we get a framework and strategy in place.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13E971-548E-644E-AC62-5E7A3EB2413E}"/>
              </a:ext>
            </a:extLst>
          </p:cNvPr>
          <p:cNvSpPr/>
          <p:nvPr userDrawn="1"/>
        </p:nvSpPr>
        <p:spPr>
          <a:xfrm>
            <a:off x="8657114" y="2235200"/>
            <a:ext cx="2834640" cy="2834640"/>
          </a:xfrm>
          <a:prstGeom prst="ellipse">
            <a:avLst/>
          </a:prstGeom>
          <a:solidFill>
            <a:srgbClr val="41439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DDF159-01E9-D844-865D-6938B43C7FC3}"/>
              </a:ext>
            </a:extLst>
          </p:cNvPr>
          <p:cNvSpPr txBox="1"/>
          <p:nvPr userDrawn="1"/>
        </p:nvSpPr>
        <p:spPr>
          <a:xfrm>
            <a:off x="8773687" y="3021264"/>
            <a:ext cx="2621815" cy="28399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 rtl="0">
              <a:lnSpc>
                <a:spcPct val="90000"/>
              </a:lnSpc>
              <a:buSzPts val="2800"/>
              <a:buFont typeface="Arial" panose="020B0604020202020204" pitchFamily="34" charset="0"/>
              <a:buNone/>
            </a:pPr>
            <a:r>
              <a:rPr lang="en-US" sz="2000" b="1" i="0" u="none" strike="noStrike" kern="1200" baseline="0" dirty="0">
                <a:solidFill>
                  <a:schemeClr val="bg1"/>
                </a:solidFill>
                <a:latin typeface="Montserrat SemiBold" pitchFamily="2" charset="77"/>
              </a:rPr>
              <a:t>Consulting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98409-5DD3-E046-B8A2-B2ECEB9E82DB}"/>
              </a:ext>
            </a:extLst>
          </p:cNvPr>
          <p:cNvSpPr txBox="1"/>
          <p:nvPr userDrawn="1"/>
        </p:nvSpPr>
        <p:spPr>
          <a:xfrm>
            <a:off x="9058434" y="3439160"/>
            <a:ext cx="2052320" cy="101958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CA" sz="1200" b="0" i="0" kern="1200" dirty="0">
                <a:solidFill>
                  <a:schemeClr val="bg1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“Our team does not have the time or the knowledge to take this project on. We need assistance through the entirety of this project.”</a:t>
            </a:r>
          </a:p>
          <a:p>
            <a:pPr algn="ctr">
              <a:lnSpc>
                <a:spcPct val="110000"/>
              </a:lnSpc>
            </a:pPr>
            <a:endParaRPr lang="en-CA" sz="1200" b="0" i="0" kern="1200" dirty="0">
              <a:solidFill>
                <a:schemeClr val="bg1"/>
              </a:solidFill>
              <a:effectLst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A24B53-8F5A-EF4B-A9C9-8343BC4F4E5B}"/>
              </a:ext>
            </a:extLst>
          </p:cNvPr>
          <p:cNvSpPr txBox="1"/>
          <p:nvPr userDrawn="1"/>
        </p:nvSpPr>
        <p:spPr>
          <a:xfrm>
            <a:off x="336885" y="514801"/>
            <a:ext cx="11343281" cy="1032921"/>
          </a:xfrm>
          <a:prstGeom prst="rect">
            <a:avLst/>
          </a:prstGeom>
        </p:spPr>
        <p:txBody>
          <a:bodyPr vert="horz" wrap="square" lIns="0" tIns="6931" rIns="0" bIns="0" rtlCol="0">
            <a:noAutofit/>
          </a:bodyPr>
          <a:lstStyle/>
          <a:p>
            <a:pPr marL="7701" marR="242975" algn="l">
              <a:lnSpc>
                <a:spcPct val="90000"/>
              </a:lnSpc>
              <a:spcBef>
                <a:spcPts val="55"/>
              </a:spcBef>
            </a:pPr>
            <a:r>
              <a:rPr lang="en-US" sz="4000" b="1" i="0" dirty="0">
                <a:solidFill>
                  <a:srgbClr val="717171"/>
                </a:solidFill>
                <a:latin typeface="Montserrat SemiBold" pitchFamily="2" charset="77"/>
              </a:rPr>
              <a:t>McLean &amp; Company offers various levels of support to best suit your needs</a:t>
            </a:r>
            <a:endParaRPr lang="en-US" sz="4000" b="1" i="0" spc="-30" dirty="0">
              <a:solidFill>
                <a:srgbClr val="717171"/>
              </a:solidFill>
              <a:latin typeface="Montserrat SemiBold" pitchFamily="2" charset="77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92006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>
          <p15:clr>
            <a:srgbClr val="FBAE40"/>
          </p15:clr>
        </p15:guide>
        <p15:guide id="2" orient="horz" pos="197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Contributors and Experts B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7A87E3-6D99-8946-A365-05075C72E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912" y="1742438"/>
            <a:ext cx="3849687" cy="2649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1500" b="1" i="0">
                <a:latin typeface="Montserrat SemiBold" pitchFamily="2" charset="77"/>
              </a:defRPr>
            </a:lvl2pPr>
            <a:lvl3pPr>
              <a:defRPr sz="1500" b="1" i="0">
                <a:latin typeface="Montserrat SemiBold" pitchFamily="2" charset="77"/>
              </a:defRPr>
            </a:lvl3pPr>
            <a:lvl4pPr>
              <a:defRPr sz="1500" b="1" i="0">
                <a:latin typeface="Montserrat SemiBold" pitchFamily="2" charset="77"/>
              </a:defRPr>
            </a:lvl4pPr>
            <a:lvl5pPr>
              <a:defRPr sz="1500" b="1" i="0"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Paul </a:t>
            </a:r>
            <a:r>
              <a:rPr lang="en-US" err="1"/>
              <a:t>Willson</a:t>
            </a:r>
            <a:r>
              <a:rPr lang="en-US"/>
              <a:t>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0CC50DE-8543-1446-90E6-8AEF1CF32D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912" y="2065998"/>
            <a:ext cx="3849687" cy="43857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4B4B4B"/>
                </a:solidFill>
                <a:latin typeface="Exo" pitchFamily="2" charset="77"/>
              </a:defRPr>
            </a:lvl1pPr>
            <a:lvl2pPr>
              <a:defRPr sz="1500" b="1" i="0">
                <a:latin typeface="Montserrat SemiBold" pitchFamily="2" charset="77"/>
              </a:defRPr>
            </a:lvl2pPr>
            <a:lvl3pPr>
              <a:defRPr sz="1500" b="1" i="0">
                <a:latin typeface="Montserrat SemiBold" pitchFamily="2" charset="77"/>
              </a:defRPr>
            </a:lvl3pPr>
            <a:lvl4pPr>
              <a:defRPr sz="1500" b="1" i="0">
                <a:latin typeface="Montserrat SemiBold" pitchFamily="2" charset="77"/>
              </a:defRPr>
            </a:lvl4pPr>
            <a:lvl5pPr>
              <a:defRPr sz="1500" b="1" i="0"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Senior Demographer</a:t>
            </a:r>
            <a:br>
              <a:rPr lang="en-US"/>
            </a:br>
            <a:r>
              <a:rPr lang="en-US"/>
              <a:t>Info-Tech Research Group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A018879-2AAE-DD4D-BED8-A9EBF65B33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3544" y="1742438"/>
            <a:ext cx="3849687" cy="2649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1500" b="1" i="0">
                <a:latin typeface="Montserrat SemiBold" pitchFamily="2" charset="77"/>
              </a:defRPr>
            </a:lvl2pPr>
            <a:lvl3pPr>
              <a:defRPr sz="1500" b="1" i="0">
                <a:latin typeface="Montserrat SemiBold" pitchFamily="2" charset="77"/>
              </a:defRPr>
            </a:lvl3pPr>
            <a:lvl4pPr>
              <a:defRPr sz="1500" b="1" i="0">
                <a:latin typeface="Montserrat SemiBold" pitchFamily="2" charset="77"/>
              </a:defRPr>
            </a:lvl4pPr>
            <a:lvl5pPr>
              <a:defRPr sz="1500" b="1" i="0"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Paul </a:t>
            </a:r>
            <a:r>
              <a:rPr lang="en-US" err="1"/>
              <a:t>Willson</a:t>
            </a:r>
            <a:r>
              <a:rPr lang="en-US"/>
              <a:t> 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A22E391-D54A-C649-8259-B59C6D235D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3544" y="2057034"/>
            <a:ext cx="3849687" cy="455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 i="0">
                <a:solidFill>
                  <a:srgbClr val="4B4B4B"/>
                </a:solidFill>
                <a:latin typeface="Exo" pitchFamily="2" charset="77"/>
              </a:defRPr>
            </a:lvl1pPr>
            <a:lvl2pPr>
              <a:defRPr sz="1500" b="1" i="0">
                <a:latin typeface="Montserrat SemiBold" pitchFamily="2" charset="77"/>
              </a:defRPr>
            </a:lvl2pPr>
            <a:lvl3pPr>
              <a:defRPr sz="1500" b="1" i="0">
                <a:latin typeface="Montserrat SemiBold" pitchFamily="2" charset="77"/>
              </a:defRPr>
            </a:lvl3pPr>
            <a:lvl4pPr>
              <a:defRPr sz="1500" b="1" i="0">
                <a:latin typeface="Montserrat SemiBold" pitchFamily="2" charset="77"/>
              </a:defRPr>
            </a:lvl4pPr>
            <a:lvl5pPr>
              <a:defRPr sz="1500" b="1" i="0"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Senior Demographer</a:t>
            </a:r>
            <a:br>
              <a:rPr lang="en-US"/>
            </a:br>
            <a:r>
              <a:rPr lang="en-US"/>
              <a:t>Info-Tech Research Group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83C06-5D8D-1B47-B88B-5FEE88718A75}"/>
              </a:ext>
            </a:extLst>
          </p:cNvPr>
          <p:cNvSpPr txBox="1"/>
          <p:nvPr userDrawn="1"/>
        </p:nvSpPr>
        <p:spPr>
          <a:xfrm>
            <a:off x="336886" y="424271"/>
            <a:ext cx="6561626" cy="541209"/>
          </a:xfrm>
          <a:prstGeom prst="rect">
            <a:avLst/>
          </a:prstGeom>
        </p:spPr>
        <p:txBody>
          <a:bodyPr vert="horz" wrap="square" lIns="0" tIns="6931" rIns="0" bIns="0" rtlCol="0">
            <a:noAutofit/>
          </a:bodyPr>
          <a:lstStyle/>
          <a:p>
            <a:pPr marL="7701" marR="242975" algn="l">
              <a:lnSpc>
                <a:spcPct val="90000"/>
              </a:lnSpc>
              <a:spcBef>
                <a:spcPts val="55"/>
              </a:spcBef>
            </a:pPr>
            <a:r>
              <a:rPr lang="en-US" sz="4000" b="1" i="0" dirty="0">
                <a:solidFill>
                  <a:srgbClr val="717171"/>
                </a:solidFill>
                <a:latin typeface="Montserrat SemiBold" pitchFamily="2" charset="77"/>
              </a:rPr>
              <a:t>Research Contributors and Experts</a:t>
            </a:r>
            <a:endParaRPr lang="en-US" sz="4000" b="1" i="0" spc="-30" dirty="0">
              <a:solidFill>
                <a:srgbClr val="717171"/>
              </a:solidFill>
              <a:latin typeface="Montserrat SemiBold" pitchFamily="2" charset="77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962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454BFC-BC26-0B4D-A0EE-0E0CCEA28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163" y="1552498"/>
            <a:ext cx="5477732" cy="45038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aseline="0">
                <a:solidFill>
                  <a:srgbClr val="000000"/>
                </a:solidFill>
                <a:latin typeface="Roboto Condensed Light" panose="02000000000000000000" pitchFamily="2" charset="0"/>
              </a:defRPr>
            </a:lvl1pPr>
          </a:lstStyle>
          <a:p>
            <a:pPr marL="7701" marR="242975" algn="just">
              <a:spcBef>
                <a:spcPts val="55"/>
              </a:spcBef>
            </a:pP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Bersin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Josh.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“Time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Scrap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1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Appraisals?”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5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 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30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&lt;http://www.forbes.com/sites/joshbersin/2013/05/06/time-to-scrap-performance-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appraisals/&gt;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12"/>
              </a:spcBef>
            </a:pPr>
            <a:endParaRPr lang="en-CA" sz="1200">
              <a:latin typeface="Roboto Condensed Light" panose="02000000000000000000" pitchFamily="2" charset="0"/>
              <a:cs typeface="Times New Roman"/>
            </a:endParaRPr>
          </a:p>
          <a:p>
            <a:pPr marL="7701">
              <a:lnSpc>
                <a:spcPts val="1561"/>
              </a:lnSpc>
            </a:pP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Cheese,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Peter,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Creating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an</a:t>
            </a:r>
            <a:r>
              <a:rPr lang="en-CA" sz="1200" spc="-1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Agile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Organization.”</a:t>
            </a:r>
            <a:r>
              <a:rPr lang="en-CA" sz="1200" spc="-1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Accenture.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2009.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 marL="7701" marR="159031">
              <a:lnSpc>
                <a:spcPts val="1558"/>
              </a:lnSpc>
              <a:spcBef>
                <a:spcPts val="55"/>
              </a:spcBef>
            </a:pP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3"/>
              </a:rPr>
              <a:t>&lt;http://www.accenture.com/SiteCollectionDocuments/PDF/OutlookPDF_AgileOrganization_02.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pdf&gt;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6"/>
              </a:spcBef>
            </a:pPr>
            <a:endParaRPr lang="en-CA" sz="1200">
              <a:latin typeface="Roboto Condensed Light" panose="02000000000000000000" pitchFamily="2" charset="0"/>
              <a:cs typeface="Times New Roman"/>
            </a:endParaRPr>
          </a:p>
          <a:p>
            <a:pPr marL="7701" marR="182520">
              <a:spcBef>
                <a:spcPts val="3"/>
              </a:spcBef>
            </a:pP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“Dinner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Series: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Management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from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CBC’s  ‘Dragon’s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Den’”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HRPA Toronto </a:t>
            </a:r>
            <a:r>
              <a:rPr lang="en-CA" sz="1200" spc="-3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Chapter.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Sheraton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Hotel, </a:t>
            </a:r>
            <a:r>
              <a:rPr lang="en-CA" sz="1200" spc="-4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Toronto,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ON.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12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Panel  discussion.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9"/>
              </a:spcBef>
            </a:pPr>
            <a:endParaRPr lang="en-CA" sz="1200">
              <a:latin typeface="Roboto Condensed Light" panose="02000000000000000000" pitchFamily="2" charset="0"/>
              <a:cs typeface="Times New Roman"/>
            </a:endParaRPr>
          </a:p>
          <a:p>
            <a:pPr marL="7701" marR="109358">
              <a:spcBef>
                <a:spcPts val="3"/>
              </a:spcBef>
            </a:pPr>
            <a:r>
              <a:rPr lang="en-CA" sz="1200" spc="-33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Culbert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Samuel.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“10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Reasons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Get Rid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of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 Reviews.”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Huffington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Post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Business. 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18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Dec.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28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4"/>
              </a:rPr>
              <a:t>&lt;http://www.huffingtonpost.com/samuel-culbert/performance-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reviews_b_2325104.html&gt;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9"/>
              </a:spcBef>
            </a:pPr>
            <a:endParaRPr lang="en-CA" sz="1200">
              <a:latin typeface="Roboto Condensed Light" panose="02000000000000000000" pitchFamily="2" charset="0"/>
              <a:cs typeface="Times New Roman"/>
            </a:endParaRPr>
          </a:p>
          <a:p>
            <a:pPr marL="7701" marR="3081"/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Denning,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Steve.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“The Case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Against Agile: 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Ten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Perennial Management Objections.”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 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1200" spc="-1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Apr.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5"/>
              </a:rPr>
              <a:t>&lt;http://www.forbes.com/sites/stevedenning/2012/04/17/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the-case-against-agile-ten-perennial-management-objections/&gt;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12"/>
              </a:spcBef>
            </a:pPr>
            <a:endParaRPr lang="en-CA" sz="1200">
              <a:latin typeface="Roboto Condensed Light" panose="02000000000000000000" pitchFamily="2" charset="0"/>
              <a:cs typeface="Times New Roman"/>
            </a:endParaRPr>
          </a:p>
          <a:p>
            <a:pPr marL="7701" marR="161342"/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“Blowing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up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the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Review: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Interview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1200" spc="-1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Adobe’s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Donna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Morris.”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  </a:t>
            </a: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&amp;</a:t>
            </a:r>
            <a:r>
              <a:rPr lang="en-CA" sz="1200" spc="-1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Associates.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&lt;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6"/>
              </a:rPr>
              <a:t>http://ryanestis.com/adobe-interview/&gt;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 lvl="0"/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0878CB2-B10A-DE43-B5F1-CC1A4F9590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8985" y="1552498"/>
            <a:ext cx="5477732" cy="45038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aseline="0">
                <a:solidFill>
                  <a:srgbClr val="000000"/>
                </a:solidFill>
                <a:latin typeface="Roboto Condensed Light" panose="02000000000000000000" pitchFamily="2" charset="0"/>
              </a:defRPr>
            </a:lvl1pPr>
          </a:lstStyle>
          <a:p>
            <a:pPr marL="7701" marR="242975" algn="just">
              <a:spcBef>
                <a:spcPts val="55"/>
              </a:spcBef>
            </a:pP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Bersin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Josh.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“Time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Scrap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1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Appraisals?”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5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 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30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2"/>
              </a:rPr>
              <a:t>&lt;http://www.forbes.com/sites/joshbersin/2013/05/06/time-to-scrap-performance-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appraisals/&gt;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12"/>
              </a:spcBef>
            </a:pPr>
            <a:endParaRPr lang="en-CA" sz="1200">
              <a:latin typeface="Roboto Condensed Light" panose="02000000000000000000" pitchFamily="2" charset="0"/>
              <a:cs typeface="Times New Roman"/>
            </a:endParaRPr>
          </a:p>
          <a:p>
            <a:pPr marL="7701">
              <a:lnSpc>
                <a:spcPts val="1561"/>
              </a:lnSpc>
            </a:pP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Cheese,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Peter,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Creating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an</a:t>
            </a:r>
            <a:r>
              <a:rPr lang="en-CA" sz="1200" spc="-1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Agile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Organization.”</a:t>
            </a:r>
            <a:r>
              <a:rPr lang="en-CA" sz="1200" spc="-1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Accenture.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2009.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 marL="7701" marR="159031">
              <a:lnSpc>
                <a:spcPts val="1558"/>
              </a:lnSpc>
              <a:spcBef>
                <a:spcPts val="55"/>
              </a:spcBef>
            </a:pP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3"/>
              </a:rPr>
              <a:t>&lt;http://www.accenture.com/SiteCollectionDocuments/PDF/OutlookPDF_AgileOrganization_02.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pdf&gt;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6"/>
              </a:spcBef>
            </a:pPr>
            <a:endParaRPr lang="en-CA" sz="1200">
              <a:latin typeface="Roboto Condensed Light" panose="02000000000000000000" pitchFamily="2" charset="0"/>
              <a:cs typeface="Times New Roman"/>
            </a:endParaRPr>
          </a:p>
          <a:p>
            <a:pPr marL="7701" marR="182520">
              <a:spcBef>
                <a:spcPts val="3"/>
              </a:spcBef>
            </a:pP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al.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“Dinner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Series: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Management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Bruce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Croxon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from</a:t>
            </a:r>
            <a:r>
              <a:rPr lang="en-CA" sz="1200" spc="-6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CBC’s  ‘Dragon’s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Den’”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HRPA Toronto </a:t>
            </a:r>
            <a:r>
              <a:rPr lang="en-CA" sz="1200" spc="-3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Chapter.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Sheraton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Hotel, </a:t>
            </a:r>
            <a:r>
              <a:rPr lang="en-CA" sz="1200" spc="-45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Toronto,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ON.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12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Panel  discussion.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9"/>
              </a:spcBef>
            </a:pPr>
            <a:endParaRPr lang="en-CA" sz="1200">
              <a:latin typeface="Roboto Condensed Light" panose="02000000000000000000" pitchFamily="2" charset="0"/>
              <a:cs typeface="Times New Roman"/>
            </a:endParaRPr>
          </a:p>
          <a:p>
            <a:pPr marL="7701" marR="109358">
              <a:spcBef>
                <a:spcPts val="3"/>
              </a:spcBef>
            </a:pPr>
            <a:r>
              <a:rPr lang="en-CA" sz="1200" spc="-33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Culbert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Samuel.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“10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Reasons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to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Get Rid </a:t>
            </a:r>
            <a:r>
              <a:rPr lang="en-CA" sz="1200" spc="-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of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 Reviews.”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Huffington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Post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Business. 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18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Dec.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28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4"/>
              </a:rPr>
              <a:t>&lt;http://www.huffingtonpost.com/samuel-culbert/performance-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reviews_b_2325104.html&gt;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9"/>
              </a:spcBef>
            </a:pPr>
            <a:endParaRPr lang="en-CA" sz="1200">
              <a:latin typeface="Roboto Condensed Light" panose="02000000000000000000" pitchFamily="2" charset="0"/>
              <a:cs typeface="Times New Roman"/>
            </a:endParaRPr>
          </a:p>
          <a:p>
            <a:pPr marL="7701" marR="3081"/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Denning,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Steve.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“The Case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Against Agile: 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Ten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Perennial Management Objections.”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Forbes 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Magazine.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1200" spc="-1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2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Apr.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2012.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49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Nov.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5"/>
              </a:rPr>
              <a:t>&lt;http://www.forbes.com/sites/stevedenning/2012/04/17/ 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</a:rPr>
              <a:t> the-case-against-agile-ten-perennial-management-objections/&gt;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>
              <a:spcBef>
                <a:spcPts val="12"/>
              </a:spcBef>
            </a:pPr>
            <a:endParaRPr lang="en-CA" sz="1200">
              <a:latin typeface="Roboto Condensed Light" panose="02000000000000000000" pitchFamily="2" charset="0"/>
              <a:cs typeface="Times New Roman"/>
            </a:endParaRPr>
          </a:p>
          <a:p>
            <a:pPr marL="7701" marR="161342"/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,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“Blowing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up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the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Performance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Review: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Interview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with</a:t>
            </a:r>
            <a:r>
              <a:rPr lang="en-CA" sz="1200" spc="-1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Adobe’s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Donna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Morris.”</a:t>
            </a:r>
            <a:r>
              <a:rPr lang="en-CA" sz="1200" spc="-64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Ryan  </a:t>
            </a:r>
            <a:r>
              <a:rPr lang="en-CA" sz="1200" spc="-30" err="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Estis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&amp;</a:t>
            </a:r>
            <a:r>
              <a:rPr lang="en-CA" sz="1200" spc="-11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Associates.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17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June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3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Web.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27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Oct.</a:t>
            </a:r>
            <a:r>
              <a:rPr lang="en-CA" sz="1200" spc="-58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0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2013.</a:t>
            </a:r>
            <a:r>
              <a:rPr lang="en-CA" sz="1200" spc="-61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 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&lt;</a:t>
            </a:r>
            <a:r>
              <a:rPr lang="en-CA" sz="1200" spc="-36">
                <a:solidFill>
                  <a:srgbClr val="0076B7"/>
                </a:solidFill>
                <a:latin typeface="Roboto Condensed Light" panose="02000000000000000000" pitchFamily="2" charset="0"/>
                <a:cs typeface="Arial Narrow"/>
                <a:hlinkClick r:id="rId6"/>
              </a:rPr>
              <a:t>http://ryanestis.com/adobe-interview/&gt;</a:t>
            </a:r>
            <a:r>
              <a:rPr lang="en-CA" sz="1200" spc="-36">
                <a:solidFill>
                  <a:srgbClr val="464646"/>
                </a:solidFill>
                <a:latin typeface="Roboto Condensed Light" panose="02000000000000000000" pitchFamily="2" charset="0"/>
                <a:cs typeface="Arial Narrow"/>
              </a:rPr>
              <a:t>.</a:t>
            </a:r>
            <a:endParaRPr lang="en-CA" sz="1200">
              <a:latin typeface="Roboto Condensed Light" panose="02000000000000000000" pitchFamily="2" charset="0"/>
              <a:cs typeface="Arial Narrow"/>
            </a:endParaRPr>
          </a:p>
          <a:p>
            <a:pPr lvl="0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4A327A-EE11-AC48-BC31-DE279A6E6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106" y="530021"/>
            <a:ext cx="6713321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>
                <a:solidFill>
                  <a:srgbClr val="41439A"/>
                </a:solidFill>
              </a:defRPr>
            </a:lvl1pPr>
          </a:lstStyle>
          <a:p>
            <a:r>
              <a:rPr lang="en-US"/>
              <a:t>Works Cited</a:t>
            </a:r>
          </a:p>
        </p:txBody>
      </p:sp>
    </p:spTree>
    <p:extLst>
      <p:ext uri="{BB962C8B-B14F-4D97-AF65-F5344CB8AC3E}">
        <p14:creationId xmlns:p14="http://schemas.microsoft.com/office/powerpoint/2010/main" val="61678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Light-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D198-04B0-1D4B-9CF9-27BE895D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4" y="1391732"/>
            <a:ext cx="7385845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Observe The Evolution of Quantum Capacity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4CCF3E3-77ED-8B47-BA4F-C8AA5DC7E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794290"/>
            <a:ext cx="5703626" cy="18938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lang="en-US" sz="2800" b="0" i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>
              <a:defRPr sz="3000" b="0" i="0">
                <a:solidFill>
                  <a:schemeClr val="bg1"/>
                </a:solidFill>
                <a:latin typeface="Exo Light" pitchFamily="2" charset="77"/>
              </a:defRPr>
            </a:lvl2pPr>
            <a:lvl3pPr>
              <a:defRPr sz="3000" b="0" i="0">
                <a:solidFill>
                  <a:schemeClr val="bg1"/>
                </a:solidFill>
                <a:latin typeface="Exo Light" pitchFamily="2" charset="77"/>
              </a:defRPr>
            </a:lvl3pPr>
            <a:lvl4pPr>
              <a:defRPr sz="3000" b="0" i="0">
                <a:solidFill>
                  <a:schemeClr val="bg1"/>
                </a:solidFill>
                <a:latin typeface="Exo Light" pitchFamily="2" charset="77"/>
              </a:defRPr>
            </a:lvl4pPr>
            <a:lvl5pPr>
              <a:defRPr sz="3000" b="0" i="0">
                <a:solidFill>
                  <a:schemeClr val="bg1"/>
                </a:solidFill>
                <a:latin typeface="Exo Light" pitchFamily="2" charset="77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en-US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174117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Light-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93EEAD-2279-874F-AF8B-BAF957002AC1}"/>
              </a:ext>
            </a:extLst>
          </p:cNvPr>
          <p:cNvSpPr/>
          <p:nvPr userDrawn="1"/>
        </p:nvSpPr>
        <p:spPr>
          <a:xfrm>
            <a:off x="1588" y="0"/>
            <a:ext cx="12192000" cy="6860661"/>
          </a:xfrm>
          <a:prstGeom prst="rect">
            <a:avLst/>
          </a:prstGeom>
          <a:gradFill>
            <a:gsLst>
              <a:gs pos="0">
                <a:srgbClr val="8656A3">
                  <a:alpha val="24000"/>
                </a:srgbClr>
              </a:gs>
              <a:gs pos="99000">
                <a:srgbClr val="BCA2A8">
                  <a:alpha val="1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D198-04B0-1D4B-9CF9-27BE895D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4" y="1391732"/>
            <a:ext cx="7385845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Observe The Evolution of Quantum Capacity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4CCF3E3-77ED-8B47-BA4F-C8AA5DC7E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794290"/>
            <a:ext cx="5703626" cy="18938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lang="en-US" sz="2800" b="0" i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>
              <a:defRPr sz="3000" b="0" i="0">
                <a:solidFill>
                  <a:schemeClr val="bg1"/>
                </a:solidFill>
                <a:latin typeface="Exo Light" pitchFamily="2" charset="77"/>
              </a:defRPr>
            </a:lvl2pPr>
            <a:lvl3pPr>
              <a:defRPr sz="3000" b="0" i="0">
                <a:solidFill>
                  <a:schemeClr val="bg1"/>
                </a:solidFill>
                <a:latin typeface="Exo Light" pitchFamily="2" charset="77"/>
              </a:defRPr>
            </a:lvl3pPr>
            <a:lvl4pPr>
              <a:defRPr sz="3000" b="0" i="0">
                <a:solidFill>
                  <a:schemeClr val="bg1"/>
                </a:solidFill>
                <a:latin typeface="Exo Light" pitchFamily="2" charset="77"/>
              </a:defRPr>
            </a:lvl4pPr>
            <a:lvl5pPr>
              <a:defRPr sz="3000" b="0" i="0">
                <a:solidFill>
                  <a:schemeClr val="bg1"/>
                </a:solidFill>
                <a:latin typeface="Exo Light" pitchFamily="2" charset="77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en-US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15039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Light-D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E5283D7-AECD-4671-B2D2-4E7F8E9D53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" y="0"/>
            <a:ext cx="12195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50575B-D0B6-44F6-974C-48C9AB97B969}"/>
              </a:ext>
            </a:extLst>
          </p:cNvPr>
          <p:cNvSpPr/>
          <p:nvPr userDrawn="1"/>
        </p:nvSpPr>
        <p:spPr>
          <a:xfrm>
            <a:off x="-1594" y="0"/>
            <a:ext cx="12195188" cy="6858000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D198-04B0-1D4B-9CF9-27BE895D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4" y="1391732"/>
            <a:ext cx="7385845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Observe The Evolution of Quantum Capacity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4CCF3E3-77ED-8B47-BA4F-C8AA5DC7E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794290"/>
            <a:ext cx="5703626" cy="18938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lang="en-US" sz="2800" b="0" i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>
              <a:defRPr sz="3000" b="0" i="0">
                <a:solidFill>
                  <a:schemeClr val="bg1"/>
                </a:solidFill>
                <a:latin typeface="Exo Light" pitchFamily="2" charset="77"/>
              </a:defRPr>
            </a:lvl2pPr>
            <a:lvl3pPr>
              <a:defRPr sz="3000" b="0" i="0">
                <a:solidFill>
                  <a:schemeClr val="bg1"/>
                </a:solidFill>
                <a:latin typeface="Exo Light" pitchFamily="2" charset="77"/>
              </a:defRPr>
            </a:lvl3pPr>
            <a:lvl4pPr>
              <a:defRPr sz="3000" b="0" i="0">
                <a:solidFill>
                  <a:schemeClr val="bg1"/>
                </a:solidFill>
                <a:latin typeface="Exo Light" pitchFamily="2" charset="77"/>
              </a:defRPr>
            </a:lvl4pPr>
            <a:lvl5pPr>
              <a:defRPr sz="3000" b="0" i="0">
                <a:solidFill>
                  <a:schemeClr val="bg1"/>
                </a:solidFill>
                <a:latin typeface="Exo Light" pitchFamily="2" charset="77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en-US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270541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Light-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D198-04B0-1D4B-9CF9-27BE895D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4" y="1391732"/>
            <a:ext cx="7385845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Observe The Evolution of Quantum Capacity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4CCF3E3-77ED-8B47-BA4F-C8AA5DC7E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794290"/>
            <a:ext cx="5703626" cy="18938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lang="en-US" sz="2800" b="0" i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>
              <a:defRPr sz="3000" b="0" i="0">
                <a:solidFill>
                  <a:schemeClr val="bg1"/>
                </a:solidFill>
                <a:latin typeface="Exo Light" pitchFamily="2" charset="77"/>
              </a:defRPr>
            </a:lvl2pPr>
            <a:lvl3pPr>
              <a:defRPr sz="3000" b="0" i="0">
                <a:solidFill>
                  <a:schemeClr val="bg1"/>
                </a:solidFill>
                <a:latin typeface="Exo Light" pitchFamily="2" charset="77"/>
              </a:defRPr>
            </a:lvl3pPr>
            <a:lvl4pPr>
              <a:defRPr sz="3000" b="0" i="0">
                <a:solidFill>
                  <a:schemeClr val="bg1"/>
                </a:solidFill>
                <a:latin typeface="Exo Light" pitchFamily="2" charset="77"/>
              </a:defRPr>
            </a:lvl4pPr>
            <a:lvl5pPr>
              <a:defRPr sz="3000" b="0" i="0">
                <a:solidFill>
                  <a:schemeClr val="bg1"/>
                </a:solidFill>
                <a:latin typeface="Exo Light" pitchFamily="2" charset="77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en-US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302877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Light-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D198-04B0-1D4B-9CF9-27BE895D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4" y="1391732"/>
            <a:ext cx="7385845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Observe The Evolution of Quantum Capacity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4CCF3E3-77ED-8B47-BA4F-C8AA5DC7E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794290"/>
            <a:ext cx="5703626" cy="189388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lang="en-US" sz="2800" b="0" i="0" dirty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>
              <a:defRPr sz="3000" b="0" i="0">
                <a:solidFill>
                  <a:schemeClr val="bg1"/>
                </a:solidFill>
                <a:latin typeface="Exo Light" pitchFamily="2" charset="77"/>
              </a:defRPr>
            </a:lvl2pPr>
            <a:lvl3pPr>
              <a:defRPr sz="3000" b="0" i="0">
                <a:solidFill>
                  <a:schemeClr val="bg1"/>
                </a:solidFill>
                <a:latin typeface="Exo Light" pitchFamily="2" charset="77"/>
              </a:defRPr>
            </a:lvl3pPr>
            <a:lvl4pPr>
              <a:defRPr sz="3000" b="0" i="0">
                <a:solidFill>
                  <a:schemeClr val="bg1"/>
                </a:solidFill>
                <a:latin typeface="Exo Light" pitchFamily="2" charset="77"/>
              </a:defRPr>
            </a:lvl4pPr>
            <a:lvl5pPr>
              <a:defRPr sz="3000" b="0" i="0">
                <a:solidFill>
                  <a:schemeClr val="bg1"/>
                </a:solidFill>
                <a:latin typeface="Exo Light" pitchFamily="2" charset="77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en-US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390465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-Light-D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ED198-04B0-1D4B-9CF9-27BE895D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4" y="1391732"/>
            <a:ext cx="7385845" cy="130651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1" i="0">
                <a:solidFill>
                  <a:srgbClr val="41439A"/>
                </a:solidFill>
                <a:latin typeface="Montserrat SemiBold" pitchFamily="2" charset="77"/>
              </a:defRPr>
            </a:lvl1pPr>
            <a:lvl2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2pPr>
            <a:lvl3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3pPr>
            <a:lvl4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4pPr>
            <a:lvl5pPr>
              <a:defRPr sz="4400" b="1" i="0">
                <a:solidFill>
                  <a:schemeClr val="bg1"/>
                </a:solidFill>
                <a:latin typeface="Montserrat SemiBold" pitchFamily="2" charset="77"/>
              </a:defRPr>
            </a:lvl5pPr>
          </a:lstStyle>
          <a:p>
            <a:pPr lvl="0"/>
            <a:r>
              <a:rPr lang="en-US"/>
              <a:t>Observe The Evolution of Quantum Capacity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4CCF3E3-77ED-8B47-BA4F-C8AA5DC7EF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5" y="2794290"/>
            <a:ext cx="5703626" cy="1893887"/>
          </a:xfrm>
          <a:prstGeom prst="rect">
            <a:avLst/>
          </a:prstGeom>
        </p:spPr>
        <p:txBody>
          <a:bodyPr/>
          <a:lstStyle>
            <a:lvl1pPr>
              <a:defRPr lang="en-US" sz="2800" b="0" i="0">
                <a:solidFill>
                  <a:srgbClr val="858585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/>
              <a:t>Keep track of a transformational technology as it evolves.</a:t>
            </a:r>
          </a:p>
        </p:txBody>
      </p:sp>
    </p:spTree>
    <p:extLst>
      <p:ext uri="{BB962C8B-B14F-4D97-AF65-F5344CB8AC3E}">
        <p14:creationId xmlns:p14="http://schemas.microsoft.com/office/powerpoint/2010/main" val="352790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Cover-Light-D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Lean &amp; Company Logo">
            <a:extLst>
              <a:ext uri="{FF2B5EF4-FFF2-40B4-BE49-F238E27FC236}">
                <a16:creationId xmlns:a16="http://schemas.microsoft.com/office/drawing/2014/main" id="{08AD6778-551D-4071-8E31-269110A919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3" y="3051987"/>
            <a:ext cx="1827941" cy="7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4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0">
            <a:extLst>
              <a:ext uri="{FF2B5EF4-FFF2-40B4-BE49-F238E27FC236}">
                <a16:creationId xmlns:a16="http://schemas.microsoft.com/office/drawing/2014/main" id="{CAA2DC47-C07C-8841-8398-880188265DC9}"/>
              </a:ext>
            </a:extLst>
          </p:cNvPr>
          <p:cNvSpPr txBox="1"/>
          <p:nvPr userDrawn="1"/>
        </p:nvSpPr>
        <p:spPr>
          <a:xfrm>
            <a:off x="6112042" y="6040551"/>
            <a:ext cx="3074774" cy="502469"/>
          </a:xfrm>
          <a:prstGeom prst="rect">
            <a:avLst/>
          </a:prstGeom>
        </p:spPr>
        <p:txBody>
          <a:bodyPr vert="horz" wrap="square" lIns="0" tIns="2310" rIns="0" bIns="0" rtlCol="0">
            <a:noAutofit/>
          </a:bodyPr>
          <a:lstStyle/>
          <a:p>
            <a:pPr marL="7701" marR="3081" indent="33886" algn="r">
              <a:lnSpc>
                <a:spcPts val="958"/>
              </a:lnSpc>
              <a:spcBef>
                <a:spcPts val="18"/>
              </a:spcBef>
            </a:pPr>
            <a:r>
              <a:rPr lang="en-US" sz="788" b="0" i="0" spc="-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McLean &amp; Company is a research and advisory firm that provides practical solutions to human resources challenges with executable research, tools, and advice that will have a clear and measurable impact on your business.</a:t>
            </a:r>
            <a:endParaRPr sz="788" b="0" i="0" dirty="0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  <a:p>
            <a:pPr marR="3851" algn="r">
              <a:lnSpc>
                <a:spcPts val="931"/>
              </a:lnSpc>
            </a:pPr>
            <a:r>
              <a:rPr sz="788" b="0" i="0" spc="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©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1997-20</a:t>
            </a:r>
            <a:r>
              <a:rPr lang="en-US"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20 McLean &amp; Company is a division of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-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sz="788" b="0" i="0" spc="6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</a:t>
            </a:r>
            <a:r>
              <a:rPr sz="788" b="0" i="0" spc="-27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sz="788" b="0" i="0" spc="3" dirty="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</a:t>
            </a:r>
            <a:endParaRPr sz="788" b="0" i="0" dirty="0">
              <a:solidFill>
                <a:srgbClr val="0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</p:txBody>
      </p:sp>
      <p:pic>
        <p:nvPicPr>
          <p:cNvPr id="5" name="Picture 2" descr="McLean &amp; Company Logo">
            <a:extLst>
              <a:ext uri="{FF2B5EF4-FFF2-40B4-BE49-F238E27FC236}">
                <a16:creationId xmlns:a16="http://schemas.microsoft.com/office/drawing/2014/main" id="{2C34031E-BA4E-47FF-942E-116C376A40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01" y="5932963"/>
            <a:ext cx="1827941" cy="7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41" r:id="rId5"/>
    <p:sldLayoutId id="2147483743" r:id="rId6"/>
    <p:sldLayoutId id="2147483744" r:id="rId7"/>
    <p:sldLayoutId id="2147483745" r:id="rId8"/>
    <p:sldLayoutId id="2147483742" r:id="rId9"/>
    <p:sldLayoutId id="2147483746" r:id="rId10"/>
    <p:sldLayoutId id="2147483748" r:id="rId11"/>
    <p:sldLayoutId id="2147483747" r:id="rId12"/>
    <p:sldLayoutId id="2147483760" r:id="rId13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D2D98CA-E486-8443-9BF6-95C9C1E8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530021"/>
            <a:ext cx="10911992" cy="1130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7BAA2-9957-9B4B-9ED3-4CE35C755129}"/>
              </a:ext>
            </a:extLst>
          </p:cNvPr>
          <p:cNvSpPr txBox="1"/>
          <p:nvPr userDrawn="1"/>
        </p:nvSpPr>
        <p:spPr>
          <a:xfrm>
            <a:off x="9824720" y="6441440"/>
            <a:ext cx="2072640" cy="182880"/>
          </a:xfrm>
          <a:prstGeom prst="rect">
            <a:avLst/>
          </a:prstGeom>
        </p:spPr>
        <p:txBody>
          <a:bodyPr wrap="square" lIns="0" tIns="0" rIns="0" bIns="0" numCol="1" spcCol="360000" rtlCol="0">
            <a:no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b="0" i="0" dirty="0">
                <a:latin typeface="Exo" panose="02000503000000000000" pitchFamily="2" charset="77"/>
              </a:rPr>
              <a:t>McLean &amp; Company   |   </a:t>
            </a:r>
            <a:fld id="{81D60167-4931-47E6-BA6A-407CBD079E47}" type="slidenum">
              <a:rPr sz="800" b="0" i="0" smtClean="0">
                <a:latin typeface="Exo" panose="02000503000000000000" pitchFamily="2" charset="77"/>
                <a:cs typeface="Arial" panose="020B0604020202020204" pitchFamily="34" charset="0"/>
              </a:rPr>
              <a:pPr marL="0" marR="0" lvl="0" indent="0" algn="r" defTabSz="554492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sz="800" b="0" i="0" dirty="0">
              <a:latin typeface="Exo" panose="02000503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7" r:id="rId2"/>
    <p:sldLayoutId id="2147483753" r:id="rId3"/>
    <p:sldLayoutId id="2147483732" r:id="rId4"/>
    <p:sldLayoutId id="2147483707" r:id="rId5"/>
    <p:sldLayoutId id="2147483759" r:id="rId6"/>
    <p:sldLayoutId id="2147483702" r:id="rId7"/>
    <p:sldLayoutId id="2147483695" r:id="rId8"/>
    <p:sldLayoutId id="2147483691" r:id="rId9"/>
    <p:sldLayoutId id="2147483684" r:id="rId10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200" b="0" i="0" kern="1200">
          <a:solidFill>
            <a:srgbClr val="717171"/>
          </a:solidFill>
          <a:latin typeface="Montserrat SemiBold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96">
          <p15:clr>
            <a:srgbClr val="F26B43"/>
          </p15:clr>
        </p15:guide>
        <p15:guide id="2" pos="3818">
          <p15:clr>
            <a:srgbClr val="F26B43"/>
          </p15:clr>
        </p15:guide>
        <p15:guide id="3" pos="3909">
          <p15:clr>
            <a:srgbClr val="F26B43"/>
          </p15:clr>
        </p15:guide>
        <p15:guide id="4" pos="4430">
          <p15:clr>
            <a:srgbClr val="F26B43"/>
          </p15:clr>
        </p15:guide>
        <p15:guide id="5" pos="3205">
          <p15:clr>
            <a:srgbClr val="F26B43"/>
          </p15:clr>
        </p15:guide>
        <p15:guide id="6" pos="2684">
          <p15:clr>
            <a:srgbClr val="F26B43"/>
          </p15:clr>
        </p15:guide>
        <p15:guide id="7" pos="2593">
          <p15:clr>
            <a:srgbClr val="F26B43"/>
          </p15:clr>
        </p15:guide>
        <p15:guide id="8" pos="2071">
          <p15:clr>
            <a:srgbClr val="F26B43"/>
          </p15:clr>
        </p15:guide>
        <p15:guide id="9" pos="4521">
          <p15:clr>
            <a:srgbClr val="F26B43"/>
          </p15:clr>
        </p15:guide>
        <p15:guide id="10" pos="5043">
          <p15:clr>
            <a:srgbClr val="F26B43"/>
          </p15:clr>
        </p15:guide>
        <p15:guide id="11" pos="5133">
          <p15:clr>
            <a:srgbClr val="F26B43"/>
          </p15:clr>
        </p15:guide>
        <p15:guide id="12" pos="5655">
          <p15:clr>
            <a:srgbClr val="F26B43"/>
          </p15:clr>
        </p15:guide>
        <p15:guide id="13" pos="5746">
          <p15:clr>
            <a:srgbClr val="F26B43"/>
          </p15:clr>
        </p15:guide>
        <p15:guide id="14" pos="6267">
          <p15:clr>
            <a:srgbClr val="F26B43"/>
          </p15:clr>
        </p15:guide>
        <p15:guide id="15" pos="6358">
          <p15:clr>
            <a:srgbClr val="F26B43"/>
          </p15:clr>
        </p15:guide>
        <p15:guide id="16" pos="6880">
          <p15:clr>
            <a:srgbClr val="F26B43"/>
          </p15:clr>
        </p15:guide>
        <p15:guide id="17" pos="6970">
          <p15:clr>
            <a:srgbClr val="F26B43"/>
          </p15:clr>
        </p15:guide>
        <p15:guide id="18" pos="7492">
          <p15:clr>
            <a:srgbClr val="F26B43"/>
          </p15:clr>
        </p15:guide>
        <p15:guide id="19" pos="1981">
          <p15:clr>
            <a:srgbClr val="F26B43"/>
          </p15:clr>
        </p15:guide>
        <p15:guide id="20" pos="1459">
          <p15:clr>
            <a:srgbClr val="F26B43"/>
          </p15:clr>
        </p15:guide>
        <p15:guide id="21" pos="1368">
          <p15:clr>
            <a:srgbClr val="F26B43"/>
          </p15:clr>
        </p15:guide>
        <p15:guide id="22" pos="847">
          <p15:clr>
            <a:srgbClr val="F26B43"/>
          </p15:clr>
        </p15:guide>
        <p15:guide id="23" pos="756">
          <p15:clr>
            <a:srgbClr val="F26B43"/>
          </p15:clr>
        </p15:guide>
        <p15:guide id="24" pos="234">
          <p15:clr>
            <a:srgbClr val="F26B43"/>
          </p15:clr>
        </p15:guide>
        <p15:guide id="25" orient="horz" pos="5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hr.mcleanco.com/research/short-term-survival-segment-evaluation-too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r.mcleanco.com/research/what-to-do-about-employee-wellbeing-during-a-crisis" TargetMode="External"/><Relationship Id="rId3" Type="http://schemas.openxmlformats.org/officeDocument/2006/relationships/hyperlink" Target="https://hr.mcleanco.com/research/10-communication-best-practices-in-the-face-of-crisis" TargetMode="External"/><Relationship Id="rId7" Type="http://schemas.openxmlformats.org/officeDocument/2006/relationships/hyperlink" Target="https://hr.mcleanco.com/research/ss/the-essential-covid-19-child-care-policy-for-every-organization-yesterday" TargetMode="External"/><Relationship Id="rId2" Type="http://schemas.openxmlformats.org/officeDocument/2006/relationships/hyperlink" Target="https://hr.mcleanco.com/covid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hr.mcleanco.com/research/bcp-business-impact-analysis-tool" TargetMode="External"/><Relationship Id="rId5" Type="http://schemas.openxmlformats.org/officeDocument/2006/relationships/hyperlink" Target="https://hr.mcleanco.com/research/hr-employee-status-change-policy-and-form" TargetMode="External"/><Relationship Id="rId4" Type="http://schemas.openxmlformats.org/officeDocument/2006/relationships/hyperlink" Target="https://hr.mcleanco.com/research/hr-employee-departure-checklist-tool" TargetMode="External"/><Relationship Id="rId9" Type="http://schemas.openxmlformats.org/officeDocument/2006/relationships/hyperlink" Target="https://hr.mcleanco.com/research/stop-and-plan-organizational-cost-containment-measures-during-covid-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B64D2-5803-4688-A98B-D90AE9FA40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1391732"/>
            <a:ext cx="9328868" cy="130651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Pandemic Layoffs – A Toolset and Methodology to Help Make Difficult Layoff Decisions</a:t>
            </a:r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965F4-C849-4B40-AF07-31D445D98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3572381"/>
            <a:ext cx="5907242" cy="1893887"/>
          </a:xfrm>
        </p:spPr>
        <p:txBody>
          <a:bodyPr/>
          <a:lstStyle/>
          <a:p>
            <a:r>
              <a:rPr lang="en-US" dirty="0"/>
              <a:t>Plan for the worst and hope for the best by identifying underused and non-critical staff during your pandemic response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801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471FF8-55CE-488E-BE68-FD91FE46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395909"/>
            <a:ext cx="10678071" cy="1130188"/>
          </a:xfrm>
        </p:spPr>
        <p:txBody>
          <a:bodyPr/>
          <a:lstStyle/>
          <a:p>
            <a:r>
              <a:rPr lang="en-CA" dirty="0"/>
              <a:t>The pandemic challenge: You must be prepared to make hard decisions around layoffs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EFF242-F62F-4671-9A65-A3D8B3820E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173641"/>
              </p:ext>
            </p:extLst>
          </p:nvPr>
        </p:nvGraphicFramePr>
        <p:xfrm>
          <a:off x="5844713" y="2871062"/>
          <a:ext cx="53178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BA6950-57D5-45A4-A03A-429EC71BDA0B}"/>
              </a:ext>
            </a:extLst>
          </p:cNvPr>
          <p:cNvSpPr txBox="1"/>
          <p:nvPr/>
        </p:nvSpPr>
        <p:spPr>
          <a:xfrm>
            <a:off x="467250" y="2258916"/>
            <a:ext cx="4183408" cy="32470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The COVID-19 virus has resulted in unprecedented economic and workplace impacts across the world.</a:t>
            </a:r>
          </a:p>
          <a:p>
            <a:pPr algn="l"/>
            <a:endParaRPr lang="en-US" sz="1600" dirty="0"/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600" b="0" dirty="0"/>
              <a:t>Many organizations are </a:t>
            </a:r>
            <a:r>
              <a:rPr lang="en-CA" sz="1600" b="1" dirty="0"/>
              <a:t>not able to remain operational </a:t>
            </a:r>
            <a:r>
              <a:rPr lang="en-CA" sz="1600" b="0" dirty="0"/>
              <a:t>with employees under quarantine.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600" b="1" dirty="0"/>
              <a:t>Consumer demand has plummeted </a:t>
            </a:r>
            <a:r>
              <a:rPr lang="en-CA" sz="1600" dirty="0"/>
              <a:t>for in-person food and retail businesses as consumers are encouraged to practice social distancing.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600" dirty="0"/>
              <a:t>Stock markets around the world are </a:t>
            </a:r>
            <a:r>
              <a:rPr lang="en-CA" sz="1600" b="1" dirty="0"/>
              <a:t>experiencing record-setting volatility, </a:t>
            </a:r>
            <a:r>
              <a:rPr lang="en-CA" sz="1600" dirty="0"/>
              <a:t>leading to the disruption of many businesses.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A" sz="14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3BBFD-E7F2-4044-ABFD-66664836449F}"/>
              </a:ext>
            </a:extLst>
          </p:cNvPr>
          <p:cNvSpPr txBox="1"/>
          <p:nvPr/>
        </p:nvSpPr>
        <p:spPr>
          <a:xfrm>
            <a:off x="5875837" y="2258916"/>
            <a:ext cx="5302296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chemeClr val="accent1"/>
                </a:solidFill>
                <a:latin typeface="+mj-lt"/>
              </a:rPr>
              <a:t>Organizations are starting to recognize that to survive the pandemic and its economic effects, hard decisions need to be made. </a:t>
            </a:r>
            <a:endParaRPr lang="en-CA" sz="14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E0623-062F-4ED7-A697-3D76E052FBA7}"/>
              </a:ext>
            </a:extLst>
          </p:cNvPr>
          <p:cNvSpPr txBox="1"/>
          <p:nvPr/>
        </p:nvSpPr>
        <p:spPr>
          <a:xfrm>
            <a:off x="9092718" y="5614262"/>
            <a:ext cx="1837362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200" b="0" dirty="0"/>
              <a:t>McLean &amp; Company analysis</a:t>
            </a:r>
            <a:endParaRPr lang="en-CA" sz="1200" b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88FD34-BBB9-4A91-94AB-21D664CAF297}"/>
              </a:ext>
            </a:extLst>
          </p:cNvPr>
          <p:cNvSpPr/>
          <p:nvPr/>
        </p:nvSpPr>
        <p:spPr>
          <a:xfrm>
            <a:off x="7377376" y="1829474"/>
            <a:ext cx="2604404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</a:rPr>
              <a:t>You are not alone: </a:t>
            </a:r>
            <a:endParaRPr lang="en-CA" sz="16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940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E75F-AD22-4784-A9C2-E8BC1C04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Don’t cut blindly – make decisions based on a solid methodology and ranking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DA0763-7298-4747-B594-2F0792535EC6}"/>
              </a:ext>
            </a:extLst>
          </p:cNvPr>
          <p:cNvSpPr txBox="1"/>
          <p:nvPr/>
        </p:nvSpPr>
        <p:spPr>
          <a:xfrm>
            <a:off x="285278" y="1637085"/>
            <a:ext cx="1111902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+mj-lt"/>
              </a:rPr>
              <a:t>Consistently evaluate roles and departments based on the following criteria to make the most informed and objective layoff decisions. </a:t>
            </a:r>
            <a:endParaRPr lang="en-CA" sz="14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420F9E-B01D-4FC3-8902-4CAE9E97AFE6}"/>
              </a:ext>
            </a:extLst>
          </p:cNvPr>
          <p:cNvGrpSpPr/>
          <p:nvPr/>
        </p:nvGrpSpPr>
        <p:grpSpPr>
          <a:xfrm>
            <a:off x="1091525" y="2388905"/>
            <a:ext cx="1740724" cy="3791593"/>
            <a:chOff x="481926" y="2207540"/>
            <a:chExt cx="1740724" cy="379159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804D86C-44C5-49F1-95CE-846EDD4B88D9}"/>
                </a:ext>
              </a:extLst>
            </p:cNvPr>
            <p:cNvGrpSpPr/>
            <p:nvPr/>
          </p:nvGrpSpPr>
          <p:grpSpPr>
            <a:xfrm>
              <a:off x="481926" y="2207540"/>
              <a:ext cx="1740724" cy="3791593"/>
              <a:chOff x="481926" y="2216427"/>
              <a:chExt cx="1740724" cy="3791593"/>
            </a:xfrm>
          </p:grpSpPr>
          <p:sp>
            <p:nvSpPr>
              <p:cNvPr id="8" name="Rounded Rectangle 53">
                <a:extLst>
                  <a:ext uri="{FF2B5EF4-FFF2-40B4-BE49-F238E27FC236}">
                    <a16:creationId xmlns:a16="http://schemas.microsoft.com/office/drawing/2014/main" id="{BFC87304-E7B7-4F42-B3C0-CFA474CF8F7C}"/>
                  </a:ext>
                </a:extLst>
              </p:cNvPr>
              <p:cNvSpPr/>
              <p:nvPr/>
            </p:nvSpPr>
            <p:spPr>
              <a:xfrm>
                <a:off x="593914" y="3105481"/>
                <a:ext cx="1498628" cy="2902539"/>
              </a:xfrm>
              <a:prstGeom prst="roundRect">
                <a:avLst>
                  <a:gd name="adj" fmla="val 690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6DECB47A-D647-4AE8-A813-D93C44A3B8AE}"/>
                  </a:ext>
                </a:extLst>
              </p:cNvPr>
              <p:cNvSpPr/>
              <p:nvPr/>
            </p:nvSpPr>
            <p:spPr>
              <a:xfrm>
                <a:off x="481926" y="2216427"/>
                <a:ext cx="1740724" cy="1500624"/>
              </a:xfrm>
              <a:prstGeom prst="hex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697CBC0C-EE35-4EF7-983F-C60AC30A2E19}"/>
                  </a:ext>
                </a:extLst>
              </p:cNvPr>
              <p:cNvSpPr/>
              <p:nvPr/>
            </p:nvSpPr>
            <p:spPr>
              <a:xfrm>
                <a:off x="602973" y="2318866"/>
                <a:ext cx="1498629" cy="1291922"/>
              </a:xfrm>
              <a:prstGeom prst="hexagon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4C06BDE-057D-4D5F-AB85-B2FD3B06FB3B}"/>
                </a:ext>
              </a:extLst>
            </p:cNvPr>
            <p:cNvSpPr/>
            <p:nvPr/>
          </p:nvSpPr>
          <p:spPr>
            <a:xfrm>
              <a:off x="652416" y="3789420"/>
              <a:ext cx="13997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Strategic Value</a:t>
              </a:r>
              <a:endParaRPr lang="en-CA" sz="11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A48530A-658B-4E02-A4DF-761FF3B2D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640" y="2503843"/>
              <a:ext cx="892793" cy="892793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ACD8818-CB36-42A3-A564-7807F186D250}"/>
                </a:ext>
              </a:extLst>
            </p:cNvPr>
            <p:cNvSpPr/>
            <p:nvPr/>
          </p:nvSpPr>
          <p:spPr>
            <a:xfrm>
              <a:off x="631762" y="4183251"/>
              <a:ext cx="137356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The importance of the role in keeping the organization functioning and executing on the strategic objectives.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DB88D47-AEBA-4677-B9F5-2264C75C2EFB}"/>
              </a:ext>
            </a:extLst>
          </p:cNvPr>
          <p:cNvGrpSpPr/>
          <p:nvPr/>
        </p:nvGrpSpPr>
        <p:grpSpPr>
          <a:xfrm>
            <a:off x="3071335" y="2390180"/>
            <a:ext cx="1740724" cy="3790319"/>
            <a:chOff x="2461736" y="2208815"/>
            <a:chExt cx="1740724" cy="379031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2BA6B79-CDE1-4EE9-BB20-C81D48FBFDED}"/>
                </a:ext>
              </a:extLst>
            </p:cNvPr>
            <p:cNvGrpSpPr/>
            <p:nvPr/>
          </p:nvGrpSpPr>
          <p:grpSpPr>
            <a:xfrm>
              <a:off x="2461736" y="2208815"/>
              <a:ext cx="1740724" cy="3790319"/>
              <a:chOff x="2619422" y="2216427"/>
              <a:chExt cx="1740724" cy="3790319"/>
            </a:xfrm>
          </p:grpSpPr>
          <p:sp>
            <p:nvSpPr>
              <p:cNvPr id="7" name="Rounded Rectangle 63">
                <a:extLst>
                  <a:ext uri="{FF2B5EF4-FFF2-40B4-BE49-F238E27FC236}">
                    <a16:creationId xmlns:a16="http://schemas.microsoft.com/office/drawing/2014/main" id="{E2EEE215-D595-46CD-BA80-FF03599ADCC6}"/>
                  </a:ext>
                </a:extLst>
              </p:cNvPr>
              <p:cNvSpPr/>
              <p:nvPr/>
            </p:nvSpPr>
            <p:spPr>
              <a:xfrm>
                <a:off x="2717147" y="3095958"/>
                <a:ext cx="1498628" cy="2910788"/>
              </a:xfrm>
              <a:prstGeom prst="roundRect">
                <a:avLst>
                  <a:gd name="adj" fmla="val 690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2B35068D-5F15-49CE-A885-5087E660FEE6}"/>
                  </a:ext>
                </a:extLst>
              </p:cNvPr>
              <p:cNvSpPr/>
              <p:nvPr/>
            </p:nvSpPr>
            <p:spPr>
              <a:xfrm>
                <a:off x="2619422" y="2216427"/>
                <a:ext cx="1740724" cy="1500624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8B033A1B-31BF-4D06-8417-7E40349631E7}"/>
                  </a:ext>
                </a:extLst>
              </p:cNvPr>
              <p:cNvSpPr/>
              <p:nvPr/>
            </p:nvSpPr>
            <p:spPr>
              <a:xfrm>
                <a:off x="2724352" y="2331935"/>
                <a:ext cx="1498629" cy="1291922"/>
              </a:xfrm>
              <a:prstGeom prst="hexagon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0E41E4-BBD3-4151-B771-69DADACBCC5C}"/>
                </a:ext>
              </a:extLst>
            </p:cNvPr>
            <p:cNvSpPr/>
            <p:nvPr/>
          </p:nvSpPr>
          <p:spPr>
            <a:xfrm>
              <a:off x="2982403" y="3789421"/>
              <a:ext cx="6527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Rarity</a:t>
              </a:r>
              <a:endParaRPr lang="en-CA" sz="11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70BEDAA-63EF-4A5B-9BF2-9B2249E25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1888" y="2584717"/>
              <a:ext cx="839576" cy="839576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B6E3690-608A-48D1-9C1F-38BED9479B25}"/>
                </a:ext>
              </a:extLst>
            </p:cNvPr>
            <p:cNvSpPr/>
            <p:nvPr/>
          </p:nvSpPr>
          <p:spPr>
            <a:xfrm>
              <a:off x="2678329" y="4213067"/>
              <a:ext cx="12866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How difficult it is to find and develop the skills in the role.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21E82C-52E1-476B-99A1-71EAF782D204}"/>
              </a:ext>
            </a:extLst>
          </p:cNvPr>
          <p:cNvGrpSpPr/>
          <p:nvPr/>
        </p:nvGrpSpPr>
        <p:grpSpPr>
          <a:xfrm>
            <a:off x="5051145" y="2389543"/>
            <a:ext cx="1740724" cy="3790318"/>
            <a:chOff x="4441546" y="2208178"/>
            <a:chExt cx="1740724" cy="379031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14FD1A5-FE0C-4F52-9FE0-242ADDD8195F}"/>
                </a:ext>
              </a:extLst>
            </p:cNvPr>
            <p:cNvGrpSpPr/>
            <p:nvPr/>
          </p:nvGrpSpPr>
          <p:grpSpPr>
            <a:xfrm>
              <a:off x="4441546" y="2208178"/>
              <a:ext cx="1740724" cy="3790318"/>
              <a:chOff x="4756919" y="2216427"/>
              <a:chExt cx="1740724" cy="3790318"/>
            </a:xfrm>
          </p:grpSpPr>
          <p:sp>
            <p:nvSpPr>
              <p:cNvPr id="9" name="Rounded Rectangle 64">
                <a:extLst>
                  <a:ext uri="{FF2B5EF4-FFF2-40B4-BE49-F238E27FC236}">
                    <a16:creationId xmlns:a16="http://schemas.microsoft.com/office/drawing/2014/main" id="{CB7A9451-F258-42DD-8D8E-E3066FDF6F44}"/>
                  </a:ext>
                </a:extLst>
              </p:cNvPr>
              <p:cNvSpPr/>
              <p:nvPr/>
            </p:nvSpPr>
            <p:spPr>
              <a:xfrm>
                <a:off x="4877967" y="3095957"/>
                <a:ext cx="1498628" cy="2910788"/>
              </a:xfrm>
              <a:prstGeom prst="roundRect">
                <a:avLst>
                  <a:gd name="adj" fmla="val 690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FEBB15F7-27CE-4137-B94B-F2BFD122206E}"/>
                  </a:ext>
                </a:extLst>
              </p:cNvPr>
              <p:cNvSpPr/>
              <p:nvPr/>
            </p:nvSpPr>
            <p:spPr>
              <a:xfrm>
                <a:off x="4756919" y="2216427"/>
                <a:ext cx="1740724" cy="1500624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6E8420AC-6172-4E7E-9F42-21060B83E34B}"/>
                  </a:ext>
                </a:extLst>
              </p:cNvPr>
              <p:cNvSpPr/>
              <p:nvPr/>
            </p:nvSpPr>
            <p:spPr>
              <a:xfrm>
                <a:off x="4869997" y="2338752"/>
                <a:ext cx="1498629" cy="1291922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ECA1445-11B0-4A36-889F-EBC1575CDD00}"/>
                </a:ext>
              </a:extLst>
            </p:cNvPr>
            <p:cNvSpPr/>
            <p:nvPr/>
          </p:nvSpPr>
          <p:spPr>
            <a:xfrm>
              <a:off x="4706965" y="3698526"/>
              <a:ext cx="11984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Revenue Generation</a:t>
              </a:r>
              <a:endParaRPr lang="en-CA" sz="11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3A8CBF2-771C-43C1-AC64-1D5C4614C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709" y="2518509"/>
              <a:ext cx="912457" cy="912457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49E4527-F21E-4A32-BCA2-CFB931F46CF6}"/>
                </a:ext>
              </a:extLst>
            </p:cNvPr>
            <p:cNvSpPr/>
            <p:nvPr/>
          </p:nvSpPr>
          <p:spPr>
            <a:xfrm>
              <a:off x="4637618" y="4191623"/>
              <a:ext cx="132277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The importance of the role in maintaining revenue-generating activities for the organization.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67DA25-0A96-4B9D-98FB-66CF89BB5027}"/>
              </a:ext>
            </a:extLst>
          </p:cNvPr>
          <p:cNvGrpSpPr/>
          <p:nvPr/>
        </p:nvGrpSpPr>
        <p:grpSpPr>
          <a:xfrm>
            <a:off x="7030955" y="2397792"/>
            <a:ext cx="1740724" cy="3782069"/>
            <a:chOff x="6421356" y="2216427"/>
            <a:chExt cx="1740724" cy="378206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9610A9A-970E-4198-AAB1-7B37DEFE4D85}"/>
                </a:ext>
              </a:extLst>
            </p:cNvPr>
            <p:cNvGrpSpPr/>
            <p:nvPr/>
          </p:nvGrpSpPr>
          <p:grpSpPr>
            <a:xfrm>
              <a:off x="6421356" y="2216427"/>
              <a:ext cx="1740724" cy="3782069"/>
              <a:chOff x="6894415" y="2216427"/>
              <a:chExt cx="1740724" cy="3782069"/>
            </a:xfrm>
          </p:grpSpPr>
          <p:sp>
            <p:nvSpPr>
              <p:cNvPr id="10" name="Rounded Rectangle 65">
                <a:extLst>
                  <a:ext uri="{FF2B5EF4-FFF2-40B4-BE49-F238E27FC236}">
                    <a16:creationId xmlns:a16="http://schemas.microsoft.com/office/drawing/2014/main" id="{02775DD2-1A34-4E34-9344-71E939906988}"/>
                  </a:ext>
                </a:extLst>
              </p:cNvPr>
              <p:cNvSpPr/>
              <p:nvPr/>
            </p:nvSpPr>
            <p:spPr>
              <a:xfrm>
                <a:off x="7012984" y="3105481"/>
                <a:ext cx="1498628" cy="2893015"/>
              </a:xfrm>
              <a:prstGeom prst="roundRect">
                <a:avLst>
                  <a:gd name="adj" fmla="val 690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37F0F027-5489-49D8-9ED8-AA97802F6BC1}"/>
                  </a:ext>
                </a:extLst>
              </p:cNvPr>
              <p:cNvSpPr/>
              <p:nvPr/>
            </p:nvSpPr>
            <p:spPr>
              <a:xfrm>
                <a:off x="6894415" y="2216427"/>
                <a:ext cx="1740724" cy="1500624"/>
              </a:xfrm>
              <a:prstGeom prst="hexag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6D3AB63C-680A-4C9B-A414-ADEFEC909BBB}"/>
                  </a:ext>
                </a:extLst>
              </p:cNvPr>
              <p:cNvSpPr/>
              <p:nvPr/>
            </p:nvSpPr>
            <p:spPr>
              <a:xfrm>
                <a:off x="7012983" y="2320778"/>
                <a:ext cx="1498629" cy="1291922"/>
              </a:xfrm>
              <a:prstGeom prst="hexagon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791B73-AC49-4C19-B817-CA7BEAF157D9}"/>
                </a:ext>
              </a:extLst>
            </p:cNvPr>
            <p:cNvSpPr/>
            <p:nvPr/>
          </p:nvSpPr>
          <p:spPr>
            <a:xfrm>
              <a:off x="6709866" y="3698527"/>
              <a:ext cx="11587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Operational Continuity</a:t>
              </a:r>
              <a:endParaRPr lang="en-CA" sz="11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0AC7116-1921-4AFE-A6D4-56F8B2515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1837" y="2599107"/>
              <a:ext cx="727974" cy="72797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DF62ED5-3E89-47E9-B98F-3EA7D3BF0BC6}"/>
                </a:ext>
              </a:extLst>
            </p:cNvPr>
            <p:cNvSpPr/>
            <p:nvPr/>
          </p:nvSpPr>
          <p:spPr>
            <a:xfrm>
              <a:off x="6539924" y="4191623"/>
              <a:ext cx="142865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The importance of the role in maintaining the day-to-day operations of the organization.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38BDD6A-8F0C-429B-AE96-36B40FF9F083}"/>
              </a:ext>
            </a:extLst>
          </p:cNvPr>
          <p:cNvGrpSpPr/>
          <p:nvPr/>
        </p:nvGrpSpPr>
        <p:grpSpPr>
          <a:xfrm>
            <a:off x="9010765" y="2381293"/>
            <a:ext cx="1740724" cy="3798569"/>
            <a:chOff x="8401166" y="2199928"/>
            <a:chExt cx="1740724" cy="379856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BB4C41D-1871-4AAA-8121-AEA3F76FFB8F}"/>
                </a:ext>
              </a:extLst>
            </p:cNvPr>
            <p:cNvGrpSpPr/>
            <p:nvPr/>
          </p:nvGrpSpPr>
          <p:grpSpPr>
            <a:xfrm>
              <a:off x="8401166" y="2199928"/>
              <a:ext cx="1740724" cy="3798569"/>
              <a:chOff x="9031912" y="2216427"/>
              <a:chExt cx="1740724" cy="3798569"/>
            </a:xfrm>
          </p:grpSpPr>
          <p:sp>
            <p:nvSpPr>
              <p:cNvPr id="11" name="Rounded Rectangle 66">
                <a:extLst>
                  <a:ext uri="{FF2B5EF4-FFF2-40B4-BE49-F238E27FC236}">
                    <a16:creationId xmlns:a16="http://schemas.microsoft.com/office/drawing/2014/main" id="{D54EF9E3-E73A-4D74-B6A3-A66A92E24BC2}"/>
                  </a:ext>
                </a:extLst>
              </p:cNvPr>
              <p:cNvSpPr/>
              <p:nvPr/>
            </p:nvSpPr>
            <p:spPr>
              <a:xfrm>
                <a:off x="9173804" y="3105482"/>
                <a:ext cx="1498628" cy="2909514"/>
              </a:xfrm>
              <a:prstGeom prst="roundRect">
                <a:avLst>
                  <a:gd name="adj" fmla="val 690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E47D92EA-42CF-4FE6-806D-22E3046EB4A9}"/>
                  </a:ext>
                </a:extLst>
              </p:cNvPr>
              <p:cNvSpPr/>
              <p:nvPr/>
            </p:nvSpPr>
            <p:spPr>
              <a:xfrm>
                <a:off x="9031912" y="2216427"/>
                <a:ext cx="1740724" cy="1500624"/>
              </a:xfrm>
              <a:prstGeom prst="hexag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A737D2E7-A64C-4407-8460-BA93E426688B}"/>
                  </a:ext>
                </a:extLst>
              </p:cNvPr>
              <p:cNvSpPr/>
              <p:nvPr/>
            </p:nvSpPr>
            <p:spPr>
              <a:xfrm>
                <a:off x="9152959" y="2320778"/>
                <a:ext cx="1498629" cy="1291922"/>
              </a:xfrm>
              <a:prstGeom prst="hexag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8406A16-C10D-4685-BCBA-13D6C21EC52D}"/>
                </a:ext>
              </a:extLst>
            </p:cNvPr>
            <p:cNvSpPr/>
            <p:nvPr/>
          </p:nvSpPr>
          <p:spPr>
            <a:xfrm>
              <a:off x="8676603" y="3698527"/>
              <a:ext cx="11921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Ability to perform role</a:t>
              </a:r>
              <a:endParaRPr lang="en-CA" sz="11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5136DED-1F01-4DC2-98D0-0C5E07EE5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4027" y="2593148"/>
              <a:ext cx="680100" cy="680100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E6E2BF5-D54C-4998-8BF3-A0D1EBEE37DA}"/>
                </a:ext>
              </a:extLst>
            </p:cNvPr>
            <p:cNvSpPr/>
            <p:nvPr/>
          </p:nvSpPr>
          <p:spPr>
            <a:xfrm>
              <a:off x="8600566" y="4191623"/>
              <a:ext cx="1395307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The extent to which a role can be performed in the current environment.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59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04ED-B530-4BEB-9030-51D4C24F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048000" algn="l"/>
              </a:tabLst>
            </a:pPr>
            <a:r>
              <a:rPr lang="en-CA" dirty="0"/>
              <a:t>Use McLean &amp; Company’s tool to determine which roles and departments are viable for layoffs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4B2DD-6D88-45E0-9B1A-01C735AA3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52" y="3267456"/>
            <a:ext cx="10571981" cy="2973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93FAA-DC2C-4F02-9BC1-A3DDF4DB1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350" y="1660209"/>
            <a:ext cx="4849144" cy="2619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C9F63C-D75C-464F-B945-5DDF99579C3B}"/>
              </a:ext>
            </a:extLst>
          </p:cNvPr>
          <p:cNvSpPr txBox="1"/>
          <p:nvPr/>
        </p:nvSpPr>
        <p:spPr>
          <a:xfrm>
            <a:off x="6073494" y="1571718"/>
            <a:ext cx="5565839" cy="16004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Use the </a:t>
            </a:r>
            <a:r>
              <a:rPr lang="en-US" sz="1400" i="1" dirty="0">
                <a:hlinkClick r:id="rId4"/>
              </a:rPr>
              <a:t>Short-Term Survival: Segment Evaluation Tool</a:t>
            </a:r>
            <a:r>
              <a:rPr lang="en-US" sz="1400" i="1" dirty="0"/>
              <a:t> </a:t>
            </a:r>
            <a:r>
              <a:rPr lang="en-US" sz="1400" dirty="0"/>
              <a:t>to </a:t>
            </a:r>
            <a:r>
              <a:rPr lang="en-US" sz="1400" b="1" dirty="0"/>
              <a:t>identify which roles and/or departments will cause the least disruption to the organization’s long-term viability in the case of layoffs</a:t>
            </a:r>
            <a:r>
              <a:rPr lang="en-US" sz="1400" dirty="0"/>
              <a:t>.</a:t>
            </a:r>
          </a:p>
          <a:p>
            <a:pPr algn="l"/>
            <a:endParaRPr lang="en-US" sz="1400" dirty="0"/>
          </a:p>
          <a:p>
            <a:pPr algn="l"/>
            <a:r>
              <a:rPr lang="en-US" sz="1400" b="0" dirty="0"/>
              <a:t>Determine how important each of the five criteria from the previous slide are to your organization and </a:t>
            </a:r>
            <a:r>
              <a:rPr lang="en-US" sz="1400" b="1" dirty="0"/>
              <a:t>answer a series of questions </a:t>
            </a:r>
            <a:r>
              <a:rPr lang="en-US" sz="1400" b="0" dirty="0"/>
              <a:t>for each role or department to </a:t>
            </a:r>
            <a:r>
              <a:rPr lang="en-US" sz="1400" b="1" dirty="0"/>
              <a:t>populate a ranking of most to least critical for the organization’s viability</a:t>
            </a:r>
            <a:r>
              <a:rPr lang="en-US" sz="1400" b="0" dirty="0"/>
              <a:t>.</a:t>
            </a:r>
            <a:endParaRPr lang="en-CA" sz="1400" b="0" dirty="0"/>
          </a:p>
        </p:txBody>
      </p:sp>
    </p:spTree>
    <p:extLst>
      <p:ext uri="{BB962C8B-B14F-4D97-AF65-F5344CB8AC3E}">
        <p14:creationId xmlns:p14="http://schemas.microsoft.com/office/powerpoint/2010/main" val="37682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F867-E118-4EF4-BC62-33C151AF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382878"/>
            <a:ext cx="11485378" cy="1130188"/>
          </a:xfrm>
        </p:spPr>
        <p:txBody>
          <a:bodyPr/>
          <a:lstStyle/>
          <a:p>
            <a:r>
              <a:rPr lang="en-CA" dirty="0"/>
              <a:t>Plan for the worst and hope for the best – use these criteria to make tough decisions on an individual level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B1054-1270-46D3-B9C0-18E5E5A8BD8D}"/>
              </a:ext>
            </a:extLst>
          </p:cNvPr>
          <p:cNvSpPr txBox="1"/>
          <p:nvPr/>
        </p:nvSpPr>
        <p:spPr>
          <a:xfrm>
            <a:off x="354105" y="1387241"/>
            <a:ext cx="1104148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>
                <a:solidFill>
                  <a:schemeClr val="accent1"/>
                </a:solidFill>
                <a:latin typeface="+mj-lt"/>
              </a:rPr>
              <a:t>Once the scope of layoffs has been determined, the truly difficult decisions need to be made: selecting the individuals who will be impacted by a workforce reduction. </a:t>
            </a:r>
            <a:r>
              <a:rPr lang="en-US" sz="1400" dirty="0">
                <a:solidFill>
                  <a:schemeClr val="accent1"/>
                </a:solidFill>
                <a:latin typeface="+mj-lt"/>
              </a:rPr>
              <a:t>The only way to do it is to use objective criteria.</a:t>
            </a:r>
            <a:endParaRPr lang="en-CA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6F03F91-9BEF-48B4-853C-0689AB14F4F8}"/>
              </a:ext>
            </a:extLst>
          </p:cNvPr>
          <p:cNvSpPr/>
          <p:nvPr/>
        </p:nvSpPr>
        <p:spPr>
          <a:xfrm>
            <a:off x="-89791" y="2223600"/>
            <a:ext cx="4159057" cy="4159057"/>
          </a:xfrm>
          <a:prstGeom prst="arc">
            <a:avLst>
              <a:gd name="adj1" fmla="val 16200000"/>
              <a:gd name="adj2" fmla="val 5453292"/>
            </a:avLst>
          </a:prstGeom>
          <a:ln w="3810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AA8441CB-829E-4A7C-A7C7-5EDD3178B092}"/>
              </a:ext>
            </a:extLst>
          </p:cNvPr>
          <p:cNvSpPr/>
          <p:nvPr/>
        </p:nvSpPr>
        <p:spPr>
          <a:xfrm>
            <a:off x="1979059" y="2487824"/>
            <a:ext cx="1815306" cy="3630611"/>
          </a:xfrm>
          <a:custGeom>
            <a:avLst/>
            <a:gdLst>
              <a:gd name="connsiteX0" fmla="*/ 0 w 4613275"/>
              <a:gd name="connsiteY0" fmla="*/ 0 h 9226550"/>
              <a:gd name="connsiteX1" fmla="*/ 4613275 w 4613275"/>
              <a:gd name="connsiteY1" fmla="*/ 4613275 h 9226550"/>
              <a:gd name="connsiteX2" fmla="*/ 0 w 4613275"/>
              <a:gd name="connsiteY2" fmla="*/ 9226550 h 9226550"/>
              <a:gd name="connsiteX3" fmla="*/ 0 w 4613275"/>
              <a:gd name="connsiteY3" fmla="*/ 8926779 h 9226550"/>
              <a:gd name="connsiteX4" fmla="*/ 4313504 w 4613275"/>
              <a:gd name="connsiteY4" fmla="*/ 4613275 h 9226550"/>
              <a:gd name="connsiteX5" fmla="*/ 0 w 4613275"/>
              <a:gd name="connsiteY5" fmla="*/ 299771 h 922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3275" h="9226550">
                <a:moveTo>
                  <a:pt x="0" y="0"/>
                </a:moveTo>
                <a:cubicBezTo>
                  <a:pt x="2547841" y="0"/>
                  <a:pt x="4613275" y="2065434"/>
                  <a:pt x="4613275" y="4613275"/>
                </a:cubicBezTo>
                <a:cubicBezTo>
                  <a:pt x="4613275" y="7161116"/>
                  <a:pt x="2547841" y="9226550"/>
                  <a:pt x="0" y="9226550"/>
                </a:cubicBezTo>
                <a:lnTo>
                  <a:pt x="0" y="8926779"/>
                </a:lnTo>
                <a:cubicBezTo>
                  <a:pt x="2382282" y="8926779"/>
                  <a:pt x="4313504" y="6995557"/>
                  <a:pt x="4313504" y="4613275"/>
                </a:cubicBezTo>
                <a:cubicBezTo>
                  <a:pt x="4313504" y="2230993"/>
                  <a:pt x="2382282" y="299771"/>
                  <a:pt x="0" y="2997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ounded Rectangle 38">
            <a:extLst>
              <a:ext uri="{FF2B5EF4-FFF2-40B4-BE49-F238E27FC236}">
                <a16:creationId xmlns:a16="http://schemas.microsoft.com/office/drawing/2014/main" id="{8D528F0B-04A9-46F6-8644-1E3AFC326A13}"/>
              </a:ext>
            </a:extLst>
          </p:cNvPr>
          <p:cNvSpPr/>
          <p:nvPr/>
        </p:nvSpPr>
        <p:spPr>
          <a:xfrm>
            <a:off x="3472052" y="2077452"/>
            <a:ext cx="6496134" cy="77482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9" name="Rounded Rectangle 39">
            <a:extLst>
              <a:ext uri="{FF2B5EF4-FFF2-40B4-BE49-F238E27FC236}">
                <a16:creationId xmlns:a16="http://schemas.microsoft.com/office/drawing/2014/main" id="{008858FE-E336-4F07-A5D5-B1035AB63FF2}"/>
              </a:ext>
            </a:extLst>
          </p:cNvPr>
          <p:cNvSpPr/>
          <p:nvPr/>
        </p:nvSpPr>
        <p:spPr>
          <a:xfrm>
            <a:off x="3472054" y="2077452"/>
            <a:ext cx="3228051" cy="77482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09EB70-66F6-4830-8960-ABDBA490240A}"/>
              </a:ext>
            </a:extLst>
          </p:cNvPr>
          <p:cNvSpPr/>
          <p:nvPr/>
        </p:nvSpPr>
        <p:spPr>
          <a:xfrm>
            <a:off x="3472053" y="2077452"/>
            <a:ext cx="774826" cy="7748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C38F3D-0F1F-46B5-8F99-80650C9F6233}"/>
              </a:ext>
            </a:extLst>
          </p:cNvPr>
          <p:cNvSpPr txBox="1"/>
          <p:nvPr/>
        </p:nvSpPr>
        <p:spPr>
          <a:xfrm>
            <a:off x="3693573" y="2180718"/>
            <a:ext cx="330539" cy="5682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000" b="1" dirty="0">
                <a:solidFill>
                  <a:schemeClr val="bg1"/>
                </a:solidFill>
                <a:latin typeface="Montserrat SemiBold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2BC23-270A-4004-9390-E5BD30F81EA0}"/>
              </a:ext>
            </a:extLst>
          </p:cNvPr>
          <p:cNvSpPr txBox="1"/>
          <p:nvPr/>
        </p:nvSpPr>
        <p:spPr>
          <a:xfrm>
            <a:off x="4247186" y="2147638"/>
            <a:ext cx="2308475" cy="6169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  <a:ea typeface="League Spartan" charset="0"/>
                <a:cs typeface="Poppins" pitchFamily="2" charset="77"/>
              </a:rPr>
              <a:t>Knowledge, skills, and abilities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707F9-613D-4D68-814B-06D062634213}"/>
              </a:ext>
            </a:extLst>
          </p:cNvPr>
          <p:cNvSpPr txBox="1"/>
          <p:nvPr/>
        </p:nvSpPr>
        <p:spPr>
          <a:xfrm>
            <a:off x="6900857" y="2121855"/>
            <a:ext cx="2847252" cy="68602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Lato" panose="020F0502020204030203" pitchFamily="34" charset="0"/>
              </a:rPr>
              <a:t>These factors are essential to an employee’s successful performance in the organization.</a:t>
            </a:r>
          </a:p>
        </p:txBody>
      </p:sp>
      <p:sp>
        <p:nvSpPr>
          <p:cNvPr id="14" name="Rounded Rectangle 56">
            <a:extLst>
              <a:ext uri="{FF2B5EF4-FFF2-40B4-BE49-F238E27FC236}">
                <a16:creationId xmlns:a16="http://schemas.microsoft.com/office/drawing/2014/main" id="{DF16BB78-99B9-4B2E-A5F2-18BCA90A0534}"/>
              </a:ext>
            </a:extLst>
          </p:cNvPr>
          <p:cNvSpPr/>
          <p:nvPr/>
        </p:nvSpPr>
        <p:spPr>
          <a:xfrm>
            <a:off x="4333834" y="3915715"/>
            <a:ext cx="6496134" cy="774826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15" name="Rounded Rectangle 57">
            <a:extLst>
              <a:ext uri="{FF2B5EF4-FFF2-40B4-BE49-F238E27FC236}">
                <a16:creationId xmlns:a16="http://schemas.microsoft.com/office/drawing/2014/main" id="{C51833BA-9E9F-4422-8324-2EC6FFC16CAF}"/>
              </a:ext>
            </a:extLst>
          </p:cNvPr>
          <p:cNvSpPr/>
          <p:nvPr/>
        </p:nvSpPr>
        <p:spPr>
          <a:xfrm>
            <a:off x="4333835" y="3915715"/>
            <a:ext cx="3228051" cy="7748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6327ECE-2C20-4EFC-832C-9B008A8092D8}"/>
              </a:ext>
            </a:extLst>
          </p:cNvPr>
          <p:cNvSpPr/>
          <p:nvPr/>
        </p:nvSpPr>
        <p:spPr>
          <a:xfrm>
            <a:off x="4333835" y="3915715"/>
            <a:ext cx="774826" cy="77482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17825-4158-427A-9AB9-CF94F8730605}"/>
              </a:ext>
            </a:extLst>
          </p:cNvPr>
          <p:cNvSpPr txBox="1"/>
          <p:nvPr/>
        </p:nvSpPr>
        <p:spPr>
          <a:xfrm>
            <a:off x="4516082" y="4018981"/>
            <a:ext cx="409086" cy="5682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000" b="1" dirty="0">
                <a:solidFill>
                  <a:schemeClr val="bg1"/>
                </a:solidFill>
                <a:latin typeface="Montserrat SemiBold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D363F3-1552-4E33-B2E8-99173C9F58D0}"/>
              </a:ext>
            </a:extLst>
          </p:cNvPr>
          <p:cNvSpPr txBox="1"/>
          <p:nvPr/>
        </p:nvSpPr>
        <p:spPr>
          <a:xfrm>
            <a:off x="4884543" y="3994646"/>
            <a:ext cx="2478807" cy="6169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  <a:ea typeface="League Spartan" charset="0"/>
                <a:cs typeface="Poppins" pitchFamily="2" charset="77"/>
              </a:rPr>
              <a:t>Measurable performance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C5D632-E24A-4BBB-99FC-188C1F41D7E5}"/>
              </a:ext>
            </a:extLst>
          </p:cNvPr>
          <p:cNvSpPr txBox="1"/>
          <p:nvPr/>
        </p:nvSpPr>
        <p:spPr>
          <a:xfrm>
            <a:off x="7731811" y="3960117"/>
            <a:ext cx="3067330" cy="68602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Lato" panose="020F0502020204030203" pitchFamily="34" charset="0"/>
              </a:rPr>
              <a:t>Performance management assessments are a good source of data on the quantity and quality of an employee’s work.</a:t>
            </a: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80234CC5-E367-43AE-B112-9888F14AE48F}"/>
              </a:ext>
            </a:extLst>
          </p:cNvPr>
          <p:cNvSpPr/>
          <p:nvPr/>
        </p:nvSpPr>
        <p:spPr>
          <a:xfrm>
            <a:off x="3472052" y="5764489"/>
            <a:ext cx="6496134" cy="77482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47611958-D554-4279-AEE8-BE933864EBCA}"/>
              </a:ext>
            </a:extLst>
          </p:cNvPr>
          <p:cNvSpPr/>
          <p:nvPr/>
        </p:nvSpPr>
        <p:spPr>
          <a:xfrm>
            <a:off x="3472054" y="5764489"/>
            <a:ext cx="3228051" cy="77482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B57138-C96A-4BB6-8603-662C9073A959}"/>
              </a:ext>
            </a:extLst>
          </p:cNvPr>
          <p:cNvSpPr/>
          <p:nvPr/>
        </p:nvSpPr>
        <p:spPr>
          <a:xfrm>
            <a:off x="3472053" y="5764489"/>
            <a:ext cx="774826" cy="774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BD99A9-FBFA-418E-818D-FB55C51B50BC}"/>
              </a:ext>
            </a:extLst>
          </p:cNvPr>
          <p:cNvSpPr txBox="1"/>
          <p:nvPr/>
        </p:nvSpPr>
        <p:spPr>
          <a:xfrm>
            <a:off x="3654300" y="5867755"/>
            <a:ext cx="409086" cy="5682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000" b="1" dirty="0">
                <a:solidFill>
                  <a:schemeClr val="bg1"/>
                </a:solidFill>
                <a:latin typeface="Montserrat SemiBold" pitchFamily="2" charset="77"/>
                <a:cs typeface="Poppins" pitchFamily="2" charset="77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161377-BFBC-4F3E-BD7A-7DC5C5F0722C}"/>
              </a:ext>
            </a:extLst>
          </p:cNvPr>
          <p:cNvSpPr txBox="1"/>
          <p:nvPr/>
        </p:nvSpPr>
        <p:spPr>
          <a:xfrm>
            <a:off x="5049615" y="5978841"/>
            <a:ext cx="659156" cy="3461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  <a:ea typeface="League Spartan" charset="0"/>
                <a:cs typeface="Poppins" pitchFamily="2" charset="77"/>
              </a:rPr>
              <a:t>Cost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EC27C9-0922-4F37-8ADC-0173D88A71F0}"/>
              </a:ext>
            </a:extLst>
          </p:cNvPr>
          <p:cNvSpPr txBox="1"/>
          <p:nvPr/>
        </p:nvSpPr>
        <p:spPr>
          <a:xfrm>
            <a:off x="6789683" y="5808892"/>
            <a:ext cx="2958426" cy="68602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Lato" panose="020F0502020204030203" pitchFamily="34" charset="0"/>
              </a:rPr>
              <a:t>Starting with employees at the top of the salary band for a role can be an effective cost-saving measure.</a:t>
            </a:r>
          </a:p>
        </p:txBody>
      </p:sp>
      <p:sp>
        <p:nvSpPr>
          <p:cNvPr id="26" name="Rounded Rectangle 70">
            <a:extLst>
              <a:ext uri="{FF2B5EF4-FFF2-40B4-BE49-F238E27FC236}">
                <a16:creationId xmlns:a16="http://schemas.microsoft.com/office/drawing/2014/main" id="{C6AC35EB-73E1-455B-93F8-35302213CFDA}"/>
              </a:ext>
            </a:extLst>
          </p:cNvPr>
          <p:cNvSpPr/>
          <p:nvPr/>
        </p:nvSpPr>
        <p:spPr>
          <a:xfrm>
            <a:off x="4064099" y="4858903"/>
            <a:ext cx="6496134" cy="774826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27" name="Rounded Rectangle 71">
            <a:extLst>
              <a:ext uri="{FF2B5EF4-FFF2-40B4-BE49-F238E27FC236}">
                <a16:creationId xmlns:a16="http://schemas.microsoft.com/office/drawing/2014/main" id="{5B48863B-2782-49E2-8611-ED3D018ED018}"/>
              </a:ext>
            </a:extLst>
          </p:cNvPr>
          <p:cNvSpPr/>
          <p:nvPr/>
        </p:nvSpPr>
        <p:spPr>
          <a:xfrm>
            <a:off x="4064101" y="4858903"/>
            <a:ext cx="3228051" cy="77482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495ECF1-06F5-43F8-AF3E-DFB625E26F34}"/>
              </a:ext>
            </a:extLst>
          </p:cNvPr>
          <p:cNvSpPr/>
          <p:nvPr/>
        </p:nvSpPr>
        <p:spPr>
          <a:xfrm>
            <a:off x="4064100" y="4858903"/>
            <a:ext cx="774826" cy="7748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8E6D64-6434-4805-8835-DF0C408EE81B}"/>
              </a:ext>
            </a:extLst>
          </p:cNvPr>
          <p:cNvSpPr txBox="1"/>
          <p:nvPr/>
        </p:nvSpPr>
        <p:spPr>
          <a:xfrm>
            <a:off x="4227913" y="4962169"/>
            <a:ext cx="445955" cy="5682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000" b="1" dirty="0">
                <a:solidFill>
                  <a:schemeClr val="bg1"/>
                </a:solidFill>
                <a:latin typeface="Montserrat SemiBold" pitchFamily="2" charset="77"/>
                <a:cs typeface="Poppins" pitchFamily="2" charset="77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B3BBCE-4CA8-430A-902F-13D1CB15B478}"/>
              </a:ext>
            </a:extLst>
          </p:cNvPr>
          <p:cNvSpPr txBox="1"/>
          <p:nvPr/>
        </p:nvSpPr>
        <p:spPr>
          <a:xfrm>
            <a:off x="5394802" y="5073255"/>
            <a:ext cx="1152881" cy="3461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  <a:ea typeface="League Spartan" charset="0"/>
                <a:cs typeface="Poppins" pitchFamily="2" charset="77"/>
              </a:rPr>
              <a:t>Potential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20627C-8911-44BB-8B4B-7D6D0F1D8B1A}"/>
              </a:ext>
            </a:extLst>
          </p:cNvPr>
          <p:cNvSpPr txBox="1"/>
          <p:nvPr/>
        </p:nvSpPr>
        <p:spPr>
          <a:xfrm>
            <a:off x="7291603" y="4903306"/>
            <a:ext cx="3364217" cy="68602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Lato" panose="020F0502020204030203" pitchFamily="34" charset="0"/>
              </a:rPr>
              <a:t>Employee potential assessments such as the 9-box assessment are valuable data points on which employees should be retained.</a:t>
            </a:r>
          </a:p>
        </p:txBody>
      </p:sp>
      <p:sp>
        <p:nvSpPr>
          <p:cNvPr id="32" name="Rounded Rectangle 77">
            <a:extLst>
              <a:ext uri="{FF2B5EF4-FFF2-40B4-BE49-F238E27FC236}">
                <a16:creationId xmlns:a16="http://schemas.microsoft.com/office/drawing/2014/main" id="{0F031295-895F-4E4F-896B-9C219B3C91BC}"/>
              </a:ext>
            </a:extLst>
          </p:cNvPr>
          <p:cNvSpPr/>
          <p:nvPr/>
        </p:nvSpPr>
        <p:spPr>
          <a:xfrm>
            <a:off x="4064099" y="2972528"/>
            <a:ext cx="6496134" cy="77482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33" name="Rounded Rectangle 78">
            <a:extLst>
              <a:ext uri="{FF2B5EF4-FFF2-40B4-BE49-F238E27FC236}">
                <a16:creationId xmlns:a16="http://schemas.microsoft.com/office/drawing/2014/main" id="{EC270E0F-1BE7-41A6-88B7-E0B3CC86F54F}"/>
              </a:ext>
            </a:extLst>
          </p:cNvPr>
          <p:cNvSpPr/>
          <p:nvPr/>
        </p:nvSpPr>
        <p:spPr>
          <a:xfrm>
            <a:off x="4064101" y="2972528"/>
            <a:ext cx="3228051" cy="7748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7B2886-1B08-4663-B2D6-55ADE9B3CF9A}"/>
              </a:ext>
            </a:extLst>
          </p:cNvPr>
          <p:cNvSpPr/>
          <p:nvPr/>
        </p:nvSpPr>
        <p:spPr>
          <a:xfrm>
            <a:off x="4064100" y="2972528"/>
            <a:ext cx="774826" cy="7748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4B7EF1-AF05-4B23-82D6-D7E823A16D1E}"/>
              </a:ext>
            </a:extLst>
          </p:cNvPr>
          <p:cNvSpPr txBox="1"/>
          <p:nvPr/>
        </p:nvSpPr>
        <p:spPr>
          <a:xfrm>
            <a:off x="4246347" y="3075794"/>
            <a:ext cx="409086" cy="5682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000" b="1" dirty="0">
                <a:solidFill>
                  <a:schemeClr val="bg1"/>
                </a:solidFill>
                <a:latin typeface="Montserrat SemiBold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5E26CB-990E-445F-9384-41169AC5B0DE}"/>
              </a:ext>
            </a:extLst>
          </p:cNvPr>
          <p:cNvSpPr txBox="1"/>
          <p:nvPr/>
        </p:nvSpPr>
        <p:spPr>
          <a:xfrm>
            <a:off x="4581935" y="3039470"/>
            <a:ext cx="2410948" cy="6169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/>
                </a:solidFill>
                <a:latin typeface="Montserrat SemiBold" pitchFamily="2" charset="77"/>
                <a:ea typeface="League Spartan" charset="0"/>
                <a:cs typeface="Poppins" pitchFamily="2" charset="77"/>
              </a:rPr>
              <a:t>Education and experience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46FB54-07AA-4E17-BE82-53216B3C35FA}"/>
              </a:ext>
            </a:extLst>
          </p:cNvPr>
          <p:cNvSpPr txBox="1"/>
          <p:nvPr/>
        </p:nvSpPr>
        <p:spPr>
          <a:xfrm>
            <a:off x="7492904" y="3016931"/>
            <a:ext cx="2847252" cy="68602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Lato" panose="020F0502020204030203" pitchFamily="34" charset="0"/>
              </a:rPr>
              <a:t>When comparing employees for a workforce reduction, education and experience are important factors.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2C02B2D-17EF-48E8-B5CF-E1F274ACFF86}"/>
              </a:ext>
            </a:extLst>
          </p:cNvPr>
          <p:cNvSpPr>
            <a:spLocks noChangeAspect="1"/>
          </p:cNvSpPr>
          <p:nvPr/>
        </p:nvSpPr>
        <p:spPr>
          <a:xfrm>
            <a:off x="3626241" y="4188828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07A8363-2BA8-4E5F-A058-7446B864E3E5}"/>
              </a:ext>
            </a:extLst>
          </p:cNvPr>
          <p:cNvSpPr>
            <a:spLocks noChangeAspect="1"/>
          </p:cNvSpPr>
          <p:nvPr/>
        </p:nvSpPr>
        <p:spPr>
          <a:xfrm>
            <a:off x="2506101" y="2559307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04CD1F5-2D01-47DA-9312-100698DD41EA}"/>
              </a:ext>
            </a:extLst>
          </p:cNvPr>
          <p:cNvSpPr>
            <a:spLocks noChangeAspect="1"/>
          </p:cNvSpPr>
          <p:nvPr/>
        </p:nvSpPr>
        <p:spPr>
          <a:xfrm>
            <a:off x="2506101" y="5829780"/>
            <a:ext cx="228600" cy="22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DD88C9-F208-48AF-B9BD-C28003348652}"/>
              </a:ext>
            </a:extLst>
          </p:cNvPr>
          <p:cNvSpPr>
            <a:spLocks noChangeAspect="1"/>
          </p:cNvSpPr>
          <p:nvPr/>
        </p:nvSpPr>
        <p:spPr>
          <a:xfrm>
            <a:off x="3301481" y="5205586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09A9EB-887E-4AC9-896D-E22A777ADA10}"/>
              </a:ext>
            </a:extLst>
          </p:cNvPr>
          <p:cNvSpPr>
            <a:spLocks noChangeAspect="1"/>
          </p:cNvSpPr>
          <p:nvPr/>
        </p:nvSpPr>
        <p:spPr>
          <a:xfrm>
            <a:off x="3301481" y="3172068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243E4-6711-43F1-A773-D91A87C04444}"/>
              </a:ext>
            </a:extLst>
          </p:cNvPr>
          <p:cNvSpPr txBox="1"/>
          <p:nvPr/>
        </p:nvSpPr>
        <p:spPr>
          <a:xfrm>
            <a:off x="753320" y="3516864"/>
            <a:ext cx="2548162" cy="1583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000" b="1" dirty="0">
                <a:solidFill>
                  <a:schemeClr val="tx2"/>
                </a:solidFill>
                <a:latin typeface="Montserrat SemiBold" pitchFamily="2" charset="77"/>
                <a:cs typeface="Poppins" pitchFamily="2" charset="77"/>
              </a:rPr>
              <a:t>Individual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01804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5F13-FC90-4F8C-9B44-8DB8BD02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other related research on communication and more during the pandemic</a:t>
            </a:r>
            <a:endParaRPr lang="en-CA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C568E3C5-433F-4142-8F80-D5585FDC455A}"/>
              </a:ext>
            </a:extLst>
          </p:cNvPr>
          <p:cNvSpPr/>
          <p:nvPr/>
        </p:nvSpPr>
        <p:spPr>
          <a:xfrm>
            <a:off x="1961989" y="1798510"/>
            <a:ext cx="3462911" cy="956096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ACADB94E-2074-4F8E-8595-CC2FD14D4678}"/>
              </a:ext>
            </a:extLst>
          </p:cNvPr>
          <p:cNvSpPr/>
          <p:nvPr/>
        </p:nvSpPr>
        <p:spPr>
          <a:xfrm>
            <a:off x="7295989" y="1798510"/>
            <a:ext cx="3462911" cy="956096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BC0331F1-D8D9-4101-A6AF-25BFF61766EC}"/>
              </a:ext>
            </a:extLst>
          </p:cNvPr>
          <p:cNvSpPr/>
          <p:nvPr/>
        </p:nvSpPr>
        <p:spPr>
          <a:xfrm>
            <a:off x="2676221" y="2947148"/>
            <a:ext cx="3462911" cy="956096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915B4E8-1A52-49BB-A120-AD90BA84DD9F}"/>
              </a:ext>
            </a:extLst>
          </p:cNvPr>
          <p:cNvSpPr/>
          <p:nvPr/>
        </p:nvSpPr>
        <p:spPr>
          <a:xfrm>
            <a:off x="8010221" y="2947148"/>
            <a:ext cx="3462911" cy="956096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CCD42F2-ED0D-46CE-A6EE-DA668937A0CF}"/>
              </a:ext>
            </a:extLst>
          </p:cNvPr>
          <p:cNvSpPr/>
          <p:nvPr/>
        </p:nvSpPr>
        <p:spPr>
          <a:xfrm>
            <a:off x="1885347" y="4117343"/>
            <a:ext cx="3462911" cy="956096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0374389F-A604-46D0-B669-265A741A6DF9}"/>
              </a:ext>
            </a:extLst>
          </p:cNvPr>
          <p:cNvSpPr/>
          <p:nvPr/>
        </p:nvSpPr>
        <p:spPr>
          <a:xfrm>
            <a:off x="7219347" y="4117343"/>
            <a:ext cx="3462911" cy="956096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842A925-B276-438C-9952-95CD0EE0E660}"/>
              </a:ext>
            </a:extLst>
          </p:cNvPr>
          <p:cNvSpPr txBox="1">
            <a:spLocks/>
          </p:cNvSpPr>
          <p:nvPr/>
        </p:nvSpPr>
        <p:spPr>
          <a:xfrm>
            <a:off x="3096950" y="1913926"/>
            <a:ext cx="2114367" cy="72526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One-stop resource for all of  McLean &amp; Company’s </a:t>
            </a:r>
            <a:br>
              <a:rPr lang="en-US" sz="1400" dirty="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COVID-19-related material.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B3A97DA-B19F-485C-8F47-38A25F7F026B}"/>
              </a:ext>
            </a:extLst>
          </p:cNvPr>
          <p:cNvSpPr txBox="1">
            <a:spLocks/>
          </p:cNvSpPr>
          <p:nvPr/>
        </p:nvSpPr>
        <p:spPr>
          <a:xfrm>
            <a:off x="8383590" y="1796263"/>
            <a:ext cx="2069378" cy="95609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Use this infographic to understand what HR needs to communicate to employees during a crisis.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D4F680E-80D2-4321-99AA-FCE03A4985B3}"/>
              </a:ext>
            </a:extLst>
          </p:cNvPr>
          <p:cNvSpPr txBox="1">
            <a:spLocks/>
          </p:cNvSpPr>
          <p:nvPr/>
        </p:nvSpPr>
        <p:spPr>
          <a:xfrm>
            <a:off x="2978082" y="4116951"/>
            <a:ext cx="2019298" cy="95609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Use this tool to conduct and document a business impact analysis for your business continuity plan.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A408CB0-0E0A-4889-A7CC-82B3D0D30CCF}"/>
              </a:ext>
            </a:extLst>
          </p:cNvPr>
          <p:cNvSpPr txBox="1">
            <a:spLocks/>
          </p:cNvSpPr>
          <p:nvPr/>
        </p:nvSpPr>
        <p:spPr>
          <a:xfrm>
            <a:off x="8672051" y="4126957"/>
            <a:ext cx="1785473" cy="95609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research note regarding considerations for cost-cutting measures.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17C5EDA-B97B-4FD6-AE0B-2549E4608ECE}"/>
              </a:ext>
            </a:extLst>
          </p:cNvPr>
          <p:cNvSpPr txBox="1">
            <a:spLocks/>
          </p:cNvSpPr>
          <p:nvPr/>
        </p:nvSpPr>
        <p:spPr>
          <a:xfrm>
            <a:off x="3781991" y="3086378"/>
            <a:ext cx="2111515" cy="72526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Use this tool to standardize offboarding requirements throughout the organization.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A5389D5-34BB-4EBA-BAE4-0D0B1A554C3D}"/>
              </a:ext>
            </a:extLst>
          </p:cNvPr>
          <p:cNvSpPr txBox="1">
            <a:spLocks/>
          </p:cNvSpPr>
          <p:nvPr/>
        </p:nvSpPr>
        <p:spPr>
          <a:xfrm>
            <a:off x="9150923" y="3086378"/>
            <a:ext cx="2063343" cy="72526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Keep clean and accurate records of employee status changes with this template. </a:t>
            </a:r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1B9B3ED4-4E95-4A72-8ABA-8878FCFBC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605" y="2070896"/>
            <a:ext cx="398804" cy="695758"/>
          </a:xfrm>
          <a:custGeom>
            <a:avLst/>
            <a:gdLst>
              <a:gd name="connsiteX0" fmla="*/ 142915 w 502974"/>
              <a:gd name="connsiteY0" fmla="*/ 688036 h 877494"/>
              <a:gd name="connsiteX1" fmla="*/ 85151 w 502974"/>
              <a:gd name="connsiteY1" fmla="*/ 702746 h 877494"/>
              <a:gd name="connsiteX2" fmla="*/ 55013 w 502974"/>
              <a:gd name="connsiteY2" fmla="*/ 754052 h 877494"/>
              <a:gd name="connsiteX3" fmla="*/ 69723 w 502974"/>
              <a:gd name="connsiteY3" fmla="*/ 811817 h 877494"/>
              <a:gd name="connsiteX4" fmla="*/ 121029 w 502974"/>
              <a:gd name="connsiteY4" fmla="*/ 842313 h 877494"/>
              <a:gd name="connsiteX5" fmla="*/ 179152 w 502974"/>
              <a:gd name="connsiteY5" fmla="*/ 827244 h 877494"/>
              <a:gd name="connsiteX6" fmla="*/ 209290 w 502974"/>
              <a:gd name="connsiteY6" fmla="*/ 775938 h 877494"/>
              <a:gd name="connsiteX7" fmla="*/ 194221 w 502974"/>
              <a:gd name="connsiteY7" fmla="*/ 718174 h 877494"/>
              <a:gd name="connsiteX8" fmla="*/ 142915 w 502974"/>
              <a:gd name="connsiteY8" fmla="*/ 688036 h 877494"/>
              <a:gd name="connsiteX9" fmla="*/ 395164 w 502974"/>
              <a:gd name="connsiteY9" fmla="*/ 684562 h 877494"/>
              <a:gd name="connsiteX10" fmla="*/ 337310 w 502974"/>
              <a:gd name="connsiteY10" fmla="*/ 699654 h 877494"/>
              <a:gd name="connsiteX11" fmla="*/ 307126 w 502974"/>
              <a:gd name="connsiteY11" fmla="*/ 751040 h 877494"/>
              <a:gd name="connsiteX12" fmla="*/ 321859 w 502974"/>
              <a:gd name="connsiteY12" fmla="*/ 808894 h 877494"/>
              <a:gd name="connsiteX13" fmla="*/ 373604 w 502974"/>
              <a:gd name="connsiteY13" fmla="*/ 839078 h 877494"/>
              <a:gd name="connsiteX14" fmla="*/ 431458 w 502974"/>
              <a:gd name="connsiteY14" fmla="*/ 823986 h 877494"/>
              <a:gd name="connsiteX15" fmla="*/ 461642 w 502974"/>
              <a:gd name="connsiteY15" fmla="*/ 772600 h 877494"/>
              <a:gd name="connsiteX16" fmla="*/ 446550 w 502974"/>
              <a:gd name="connsiteY16" fmla="*/ 714746 h 877494"/>
              <a:gd name="connsiteX17" fmla="*/ 395164 w 502974"/>
              <a:gd name="connsiteY17" fmla="*/ 684562 h 877494"/>
              <a:gd name="connsiteX18" fmla="*/ 255606 w 502974"/>
              <a:gd name="connsiteY18" fmla="*/ 524023 h 877494"/>
              <a:gd name="connsiteX19" fmla="*/ 231859 w 502974"/>
              <a:gd name="connsiteY19" fmla="*/ 548124 h 877494"/>
              <a:gd name="connsiteX20" fmla="*/ 255965 w 502974"/>
              <a:gd name="connsiteY20" fmla="*/ 571505 h 877494"/>
              <a:gd name="connsiteX21" fmla="*/ 279352 w 502974"/>
              <a:gd name="connsiteY21" fmla="*/ 547404 h 877494"/>
              <a:gd name="connsiteX22" fmla="*/ 255606 w 502974"/>
              <a:gd name="connsiteY22" fmla="*/ 524023 h 877494"/>
              <a:gd name="connsiteX23" fmla="*/ 230576 w 502974"/>
              <a:gd name="connsiteY23" fmla="*/ 328549 h 877494"/>
              <a:gd name="connsiteX24" fmla="*/ 266735 w 502974"/>
              <a:gd name="connsiteY24" fmla="*/ 328549 h 877494"/>
              <a:gd name="connsiteX25" fmla="*/ 266735 w 502974"/>
              <a:gd name="connsiteY25" fmla="*/ 369528 h 877494"/>
              <a:gd name="connsiteX26" fmla="*/ 230576 w 502974"/>
              <a:gd name="connsiteY26" fmla="*/ 369528 h 877494"/>
              <a:gd name="connsiteX27" fmla="*/ 230576 w 502974"/>
              <a:gd name="connsiteY27" fmla="*/ 219272 h 877494"/>
              <a:gd name="connsiteX28" fmla="*/ 266735 w 502974"/>
              <a:gd name="connsiteY28" fmla="*/ 219272 h 877494"/>
              <a:gd name="connsiteX29" fmla="*/ 266735 w 502974"/>
              <a:gd name="connsiteY29" fmla="*/ 292243 h 877494"/>
              <a:gd name="connsiteX30" fmla="*/ 230576 w 502974"/>
              <a:gd name="connsiteY30" fmla="*/ 292243 h 877494"/>
              <a:gd name="connsiteX31" fmla="*/ 230576 w 502974"/>
              <a:gd name="connsiteY31" fmla="*/ 109636 h 877494"/>
              <a:gd name="connsiteX32" fmla="*/ 266735 w 502974"/>
              <a:gd name="connsiteY32" fmla="*/ 109636 h 877494"/>
              <a:gd name="connsiteX33" fmla="*/ 266735 w 502974"/>
              <a:gd name="connsiteY33" fmla="*/ 182607 h 877494"/>
              <a:gd name="connsiteX34" fmla="*/ 230576 w 502974"/>
              <a:gd name="connsiteY34" fmla="*/ 182607 h 877494"/>
              <a:gd name="connsiteX35" fmla="*/ 453134 w 502974"/>
              <a:gd name="connsiteY35" fmla="*/ 68262 h 877494"/>
              <a:gd name="connsiteX36" fmla="*/ 469325 w 502974"/>
              <a:gd name="connsiteY36" fmla="*/ 91644 h 877494"/>
              <a:gd name="connsiteX37" fmla="*/ 352751 w 502974"/>
              <a:gd name="connsiteY37" fmla="*/ 521505 h 877494"/>
              <a:gd name="connsiteX38" fmla="*/ 320369 w 502974"/>
              <a:gd name="connsiteY38" fmla="*/ 567189 h 877494"/>
              <a:gd name="connsiteX39" fmla="*/ 367434 w 502974"/>
              <a:gd name="connsiteY39" fmla="*/ 652288 h 877494"/>
              <a:gd name="connsiteX40" fmla="*/ 399836 w 502974"/>
              <a:gd name="connsiteY40" fmla="*/ 650424 h 877494"/>
              <a:gd name="connsiteX41" fmla="*/ 474219 w 502974"/>
              <a:gd name="connsiteY41" fmla="*/ 693904 h 877494"/>
              <a:gd name="connsiteX42" fmla="*/ 496139 w 502974"/>
              <a:gd name="connsiteY42" fmla="*/ 777272 h 877494"/>
              <a:gd name="connsiteX43" fmla="*/ 451940 w 502974"/>
              <a:gd name="connsiteY43" fmla="*/ 851655 h 877494"/>
              <a:gd name="connsiteX44" fmla="*/ 368932 w 502974"/>
              <a:gd name="connsiteY44" fmla="*/ 873575 h 877494"/>
              <a:gd name="connsiteX45" fmla="*/ 294549 w 502974"/>
              <a:gd name="connsiteY45" fmla="*/ 829376 h 877494"/>
              <a:gd name="connsiteX46" fmla="*/ 272988 w 502974"/>
              <a:gd name="connsiteY46" fmla="*/ 746368 h 877494"/>
              <a:gd name="connsiteX47" fmla="*/ 286966 w 502974"/>
              <a:gd name="connsiteY47" fmla="*/ 705854 h 877494"/>
              <a:gd name="connsiteX48" fmla="*/ 257045 w 502974"/>
              <a:gd name="connsiteY48" fmla="*/ 662873 h 877494"/>
              <a:gd name="connsiteX49" fmla="*/ 227250 w 502974"/>
              <a:gd name="connsiteY49" fmla="*/ 708452 h 877494"/>
              <a:gd name="connsiteX50" fmla="*/ 240684 w 502974"/>
              <a:gd name="connsiteY50" fmla="*/ 736023 h 877494"/>
              <a:gd name="connsiteX51" fmla="*/ 243375 w 502974"/>
              <a:gd name="connsiteY51" fmla="*/ 780602 h 877494"/>
              <a:gd name="connsiteX52" fmla="*/ 199603 w 502974"/>
              <a:gd name="connsiteY52" fmla="*/ 854871 h 877494"/>
              <a:gd name="connsiteX53" fmla="*/ 116365 w 502974"/>
              <a:gd name="connsiteY53" fmla="*/ 876398 h 877494"/>
              <a:gd name="connsiteX54" fmla="*/ 42096 w 502974"/>
              <a:gd name="connsiteY54" fmla="*/ 832626 h 877494"/>
              <a:gd name="connsiteX55" fmla="*/ 20569 w 502974"/>
              <a:gd name="connsiteY55" fmla="*/ 749388 h 877494"/>
              <a:gd name="connsiteX56" fmla="*/ 64341 w 502974"/>
              <a:gd name="connsiteY56" fmla="*/ 675120 h 877494"/>
              <a:gd name="connsiteX57" fmla="*/ 103000 w 502974"/>
              <a:gd name="connsiteY57" fmla="*/ 656283 h 877494"/>
              <a:gd name="connsiteX58" fmla="*/ 147255 w 502974"/>
              <a:gd name="connsiteY58" fmla="*/ 653612 h 877494"/>
              <a:gd name="connsiteX59" fmla="*/ 191562 w 502974"/>
              <a:gd name="connsiteY59" fmla="*/ 568627 h 877494"/>
              <a:gd name="connsiteX60" fmla="*/ 158101 w 502974"/>
              <a:gd name="connsiteY60" fmla="*/ 523663 h 877494"/>
              <a:gd name="connsiteX61" fmla="*/ 31092 w 502974"/>
              <a:gd name="connsiteY61" fmla="*/ 96680 h 877494"/>
              <a:gd name="connsiteX62" fmla="*/ 46923 w 502974"/>
              <a:gd name="connsiteY62" fmla="*/ 73298 h 877494"/>
              <a:gd name="connsiteX63" fmla="*/ 60596 w 502974"/>
              <a:gd name="connsiteY63" fmla="*/ 98118 h 877494"/>
              <a:gd name="connsiteX64" fmla="*/ 254526 w 502974"/>
              <a:gd name="connsiteY64" fmla="*/ 448482 h 877494"/>
              <a:gd name="connsiteX65" fmla="*/ 439821 w 502974"/>
              <a:gd name="connsiteY65" fmla="*/ 93442 h 877494"/>
              <a:gd name="connsiteX66" fmla="*/ 230576 w 502974"/>
              <a:gd name="connsiteY66" fmla="*/ 0 h 877494"/>
              <a:gd name="connsiteX67" fmla="*/ 266735 w 502974"/>
              <a:gd name="connsiteY67" fmla="*/ 0 h 877494"/>
              <a:gd name="connsiteX68" fmla="*/ 266735 w 502974"/>
              <a:gd name="connsiteY68" fmla="*/ 72971 h 877494"/>
              <a:gd name="connsiteX69" fmla="*/ 230576 w 502974"/>
              <a:gd name="connsiteY69" fmla="*/ 72971 h 8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02974" h="877494">
                <a:moveTo>
                  <a:pt x="142915" y="688036"/>
                </a:moveTo>
                <a:cubicBezTo>
                  <a:pt x="121388" y="685166"/>
                  <a:pt x="100937" y="690906"/>
                  <a:pt x="85151" y="702746"/>
                </a:cubicBezTo>
                <a:cubicBezTo>
                  <a:pt x="69364" y="714945"/>
                  <a:pt x="57883" y="732884"/>
                  <a:pt x="55013" y="754052"/>
                </a:cubicBezTo>
                <a:cubicBezTo>
                  <a:pt x="52142" y="775579"/>
                  <a:pt x="57883" y="796030"/>
                  <a:pt x="69723" y="811817"/>
                </a:cubicBezTo>
                <a:cubicBezTo>
                  <a:pt x="81921" y="827962"/>
                  <a:pt x="99861" y="839084"/>
                  <a:pt x="121029" y="842313"/>
                </a:cubicBezTo>
                <a:cubicBezTo>
                  <a:pt x="142556" y="845184"/>
                  <a:pt x="163007" y="839084"/>
                  <a:pt x="179152" y="827244"/>
                </a:cubicBezTo>
                <a:cubicBezTo>
                  <a:pt x="194939" y="815046"/>
                  <a:pt x="206061" y="797106"/>
                  <a:pt x="209290" y="775938"/>
                </a:cubicBezTo>
                <a:cubicBezTo>
                  <a:pt x="212160" y="754411"/>
                  <a:pt x="206061" y="733960"/>
                  <a:pt x="194221" y="718174"/>
                </a:cubicBezTo>
                <a:cubicBezTo>
                  <a:pt x="182381" y="702387"/>
                  <a:pt x="164083" y="690906"/>
                  <a:pt x="142915" y="688036"/>
                </a:cubicBezTo>
                <a:close/>
                <a:moveTo>
                  <a:pt x="395164" y="684562"/>
                </a:moveTo>
                <a:cubicBezTo>
                  <a:pt x="373604" y="681687"/>
                  <a:pt x="353121" y="687436"/>
                  <a:pt x="337310" y="699654"/>
                </a:cubicBezTo>
                <a:cubicBezTo>
                  <a:pt x="321499" y="711512"/>
                  <a:pt x="310360" y="729839"/>
                  <a:pt x="307126" y="751040"/>
                </a:cubicBezTo>
                <a:cubicBezTo>
                  <a:pt x="304251" y="772241"/>
                  <a:pt x="310000" y="793083"/>
                  <a:pt x="321859" y="808894"/>
                </a:cubicBezTo>
                <a:cubicBezTo>
                  <a:pt x="334076" y="824705"/>
                  <a:pt x="352043" y="835844"/>
                  <a:pt x="373604" y="839078"/>
                </a:cubicBezTo>
                <a:cubicBezTo>
                  <a:pt x="394805" y="841953"/>
                  <a:pt x="415647" y="835844"/>
                  <a:pt x="431458" y="823986"/>
                </a:cubicBezTo>
                <a:cubicBezTo>
                  <a:pt x="447269" y="812128"/>
                  <a:pt x="458408" y="794161"/>
                  <a:pt x="461642" y="772600"/>
                </a:cubicBezTo>
                <a:cubicBezTo>
                  <a:pt x="464517" y="751399"/>
                  <a:pt x="458408" y="730557"/>
                  <a:pt x="446550" y="714746"/>
                </a:cubicBezTo>
                <a:cubicBezTo>
                  <a:pt x="434692" y="698935"/>
                  <a:pt x="416725" y="687796"/>
                  <a:pt x="395164" y="684562"/>
                </a:cubicBezTo>
                <a:close/>
                <a:moveTo>
                  <a:pt x="255606" y="524023"/>
                </a:moveTo>
                <a:cubicBezTo>
                  <a:pt x="242293" y="524382"/>
                  <a:pt x="231859" y="535174"/>
                  <a:pt x="231859" y="548124"/>
                </a:cubicBezTo>
                <a:cubicBezTo>
                  <a:pt x="232219" y="561433"/>
                  <a:pt x="243013" y="571505"/>
                  <a:pt x="255965" y="571505"/>
                </a:cubicBezTo>
                <a:cubicBezTo>
                  <a:pt x="269278" y="571505"/>
                  <a:pt x="279712" y="560714"/>
                  <a:pt x="279352" y="547404"/>
                </a:cubicBezTo>
                <a:cubicBezTo>
                  <a:pt x="279352" y="534454"/>
                  <a:pt x="268558" y="524023"/>
                  <a:pt x="255606" y="524023"/>
                </a:cubicBezTo>
                <a:close/>
                <a:moveTo>
                  <a:pt x="230576" y="328549"/>
                </a:moveTo>
                <a:lnTo>
                  <a:pt x="266735" y="328549"/>
                </a:lnTo>
                <a:lnTo>
                  <a:pt x="266735" y="369528"/>
                </a:lnTo>
                <a:lnTo>
                  <a:pt x="230576" y="369528"/>
                </a:lnTo>
                <a:close/>
                <a:moveTo>
                  <a:pt x="230576" y="219272"/>
                </a:moveTo>
                <a:lnTo>
                  <a:pt x="266735" y="219272"/>
                </a:lnTo>
                <a:lnTo>
                  <a:pt x="266735" y="292243"/>
                </a:lnTo>
                <a:lnTo>
                  <a:pt x="230576" y="292243"/>
                </a:lnTo>
                <a:close/>
                <a:moveTo>
                  <a:pt x="230576" y="109636"/>
                </a:moveTo>
                <a:lnTo>
                  <a:pt x="266735" y="109636"/>
                </a:lnTo>
                <a:lnTo>
                  <a:pt x="266735" y="182607"/>
                </a:lnTo>
                <a:lnTo>
                  <a:pt x="230576" y="182607"/>
                </a:lnTo>
                <a:close/>
                <a:moveTo>
                  <a:pt x="453134" y="68262"/>
                </a:moveTo>
                <a:lnTo>
                  <a:pt x="469325" y="91644"/>
                </a:lnTo>
                <a:cubicBezTo>
                  <a:pt x="563591" y="226177"/>
                  <a:pt x="438742" y="401000"/>
                  <a:pt x="352751" y="521505"/>
                </a:cubicBezTo>
                <a:cubicBezTo>
                  <a:pt x="340877" y="538052"/>
                  <a:pt x="329724" y="553519"/>
                  <a:pt x="320369" y="567189"/>
                </a:cubicBezTo>
                <a:lnTo>
                  <a:pt x="367434" y="652288"/>
                </a:lnTo>
                <a:lnTo>
                  <a:pt x="399836" y="650424"/>
                </a:lnTo>
                <a:cubicBezTo>
                  <a:pt x="430739" y="654377"/>
                  <a:pt x="456971" y="670907"/>
                  <a:pt x="474219" y="693904"/>
                </a:cubicBezTo>
                <a:cubicBezTo>
                  <a:pt x="491468" y="716902"/>
                  <a:pt x="500092" y="746728"/>
                  <a:pt x="496139" y="777272"/>
                </a:cubicBezTo>
                <a:cubicBezTo>
                  <a:pt x="491468" y="808175"/>
                  <a:pt x="475297" y="834407"/>
                  <a:pt x="451940" y="851655"/>
                </a:cubicBezTo>
                <a:cubicBezTo>
                  <a:pt x="428942" y="868904"/>
                  <a:pt x="399476" y="877528"/>
                  <a:pt x="368932" y="873575"/>
                </a:cubicBezTo>
                <a:cubicBezTo>
                  <a:pt x="338029" y="868904"/>
                  <a:pt x="311797" y="852733"/>
                  <a:pt x="294549" y="829376"/>
                </a:cubicBezTo>
                <a:cubicBezTo>
                  <a:pt x="276941" y="806378"/>
                  <a:pt x="268676" y="776912"/>
                  <a:pt x="272988" y="746368"/>
                </a:cubicBezTo>
                <a:lnTo>
                  <a:pt x="286966" y="705854"/>
                </a:lnTo>
                <a:lnTo>
                  <a:pt x="257045" y="662873"/>
                </a:lnTo>
                <a:lnTo>
                  <a:pt x="227250" y="708452"/>
                </a:lnTo>
                <a:lnTo>
                  <a:pt x="240684" y="736023"/>
                </a:lnTo>
                <a:cubicBezTo>
                  <a:pt x="244451" y="750106"/>
                  <a:pt x="245528" y="765175"/>
                  <a:pt x="243375" y="780602"/>
                </a:cubicBezTo>
                <a:cubicBezTo>
                  <a:pt x="239070" y="811099"/>
                  <a:pt x="222565" y="837290"/>
                  <a:pt x="199603" y="854871"/>
                </a:cubicBezTo>
                <a:cubicBezTo>
                  <a:pt x="176641" y="872092"/>
                  <a:pt x="147220" y="880703"/>
                  <a:pt x="116365" y="876398"/>
                </a:cubicBezTo>
                <a:cubicBezTo>
                  <a:pt x="85509" y="872092"/>
                  <a:pt x="59677" y="855588"/>
                  <a:pt x="42096" y="832626"/>
                </a:cubicBezTo>
                <a:cubicBezTo>
                  <a:pt x="24875" y="809664"/>
                  <a:pt x="16264" y="780244"/>
                  <a:pt x="20569" y="749388"/>
                </a:cubicBezTo>
                <a:cubicBezTo>
                  <a:pt x="24875" y="718533"/>
                  <a:pt x="41379" y="692700"/>
                  <a:pt x="64341" y="675120"/>
                </a:cubicBezTo>
                <a:cubicBezTo>
                  <a:pt x="75822" y="666509"/>
                  <a:pt x="88918" y="660051"/>
                  <a:pt x="103000" y="656283"/>
                </a:cubicBezTo>
                <a:lnTo>
                  <a:pt x="147255" y="653612"/>
                </a:lnTo>
                <a:lnTo>
                  <a:pt x="191562" y="568627"/>
                </a:lnTo>
                <a:cubicBezTo>
                  <a:pt x="182207" y="555318"/>
                  <a:pt x="170693" y="540210"/>
                  <a:pt x="158101" y="523663"/>
                </a:cubicBezTo>
                <a:cubicBezTo>
                  <a:pt x="69231" y="405316"/>
                  <a:pt x="-59936" y="233732"/>
                  <a:pt x="31092" y="96680"/>
                </a:cubicBezTo>
                <a:lnTo>
                  <a:pt x="46923" y="73298"/>
                </a:lnTo>
                <a:lnTo>
                  <a:pt x="60596" y="98118"/>
                </a:lnTo>
                <a:lnTo>
                  <a:pt x="254526" y="448482"/>
                </a:lnTo>
                <a:lnTo>
                  <a:pt x="439821" y="93442"/>
                </a:lnTo>
                <a:close/>
                <a:moveTo>
                  <a:pt x="230576" y="0"/>
                </a:moveTo>
                <a:lnTo>
                  <a:pt x="266735" y="0"/>
                </a:lnTo>
                <a:lnTo>
                  <a:pt x="266735" y="72971"/>
                </a:lnTo>
                <a:lnTo>
                  <a:pt x="230576" y="729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D7178529-385A-4528-B906-4F07B473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519" y="3219280"/>
            <a:ext cx="517443" cy="696266"/>
          </a:xfrm>
          <a:custGeom>
            <a:avLst/>
            <a:gdLst>
              <a:gd name="connsiteX0" fmla="*/ 266225 w 652601"/>
              <a:gd name="connsiteY0" fmla="*/ 95393 h 878134"/>
              <a:gd name="connsiteX1" fmla="*/ 380990 w 652601"/>
              <a:gd name="connsiteY1" fmla="*/ 134280 h 878134"/>
              <a:gd name="connsiteX2" fmla="*/ 391423 w 652601"/>
              <a:gd name="connsiteY2" fmla="*/ 143282 h 878134"/>
              <a:gd name="connsiteX3" fmla="*/ 648294 w 652601"/>
              <a:gd name="connsiteY3" fmla="*/ 660698 h 878134"/>
              <a:gd name="connsiteX4" fmla="*/ 651172 w 652601"/>
              <a:gd name="connsiteY4" fmla="*/ 690223 h 878134"/>
              <a:gd name="connsiteX5" fmla="*/ 632464 w 652601"/>
              <a:gd name="connsiteY5" fmla="*/ 713627 h 878134"/>
              <a:gd name="connsiteX6" fmla="*/ 309397 w 652601"/>
              <a:gd name="connsiteY6" fmla="*/ 874577 h 878134"/>
              <a:gd name="connsiteX7" fmla="*/ 279177 w 652601"/>
              <a:gd name="connsiteY7" fmla="*/ 874937 h 878134"/>
              <a:gd name="connsiteX8" fmla="*/ 257591 w 652601"/>
              <a:gd name="connsiteY8" fmla="*/ 854774 h 878134"/>
              <a:gd name="connsiteX9" fmla="*/ 1079 w 652601"/>
              <a:gd name="connsiteY9" fmla="*/ 337358 h 878134"/>
              <a:gd name="connsiteX10" fmla="*/ 0 w 652601"/>
              <a:gd name="connsiteY10" fmla="*/ 323315 h 878134"/>
              <a:gd name="connsiteX11" fmla="*/ 38495 w 652601"/>
              <a:gd name="connsiteY11" fmla="*/ 208814 h 878134"/>
              <a:gd name="connsiteX12" fmla="*/ 40653 w 652601"/>
              <a:gd name="connsiteY12" fmla="*/ 201613 h 878134"/>
              <a:gd name="connsiteX13" fmla="*/ 47489 w 652601"/>
              <a:gd name="connsiteY13" fmla="*/ 198012 h 878134"/>
              <a:gd name="connsiteX14" fmla="*/ 103252 w 652601"/>
              <a:gd name="connsiteY14" fmla="*/ 170287 h 878134"/>
              <a:gd name="connsiteX15" fmla="*/ 105771 w 652601"/>
              <a:gd name="connsiteY15" fmla="*/ 174248 h 878134"/>
              <a:gd name="connsiteX16" fmla="*/ 136350 w 652601"/>
              <a:gd name="connsiteY16" fmla="*/ 158765 h 878134"/>
              <a:gd name="connsiteX17" fmla="*/ 133832 w 652601"/>
              <a:gd name="connsiteY17" fmla="*/ 155164 h 878134"/>
              <a:gd name="connsiteX18" fmla="*/ 198230 w 652601"/>
              <a:gd name="connsiteY18" fmla="*/ 123118 h 878134"/>
              <a:gd name="connsiteX19" fmla="*/ 209382 w 652601"/>
              <a:gd name="connsiteY19" fmla="*/ 174608 h 878134"/>
              <a:gd name="connsiteX20" fmla="*/ 199669 w 652601"/>
              <a:gd name="connsiteY20" fmla="*/ 206654 h 878134"/>
              <a:gd name="connsiteX21" fmla="*/ 168369 w 652601"/>
              <a:gd name="connsiteY21" fmla="*/ 194771 h 878134"/>
              <a:gd name="connsiteX22" fmla="*/ 160095 w 652601"/>
              <a:gd name="connsiteY22" fmla="*/ 187570 h 878134"/>
              <a:gd name="connsiteX23" fmla="*/ 155418 w 652601"/>
              <a:gd name="connsiteY23" fmla="*/ 183249 h 878134"/>
              <a:gd name="connsiteX24" fmla="*/ 123759 w 652601"/>
              <a:gd name="connsiteY24" fmla="*/ 199092 h 878134"/>
              <a:gd name="connsiteX25" fmla="*/ 132033 w 652601"/>
              <a:gd name="connsiteY25" fmla="*/ 207374 h 878134"/>
              <a:gd name="connsiteX26" fmla="*/ 147143 w 652601"/>
              <a:gd name="connsiteY26" fmla="*/ 221416 h 878134"/>
              <a:gd name="connsiteX27" fmla="*/ 214779 w 652601"/>
              <a:gd name="connsiteY27" fmla="*/ 237259 h 878134"/>
              <a:gd name="connsiteX28" fmla="*/ 243200 w 652601"/>
              <a:gd name="connsiteY28" fmla="*/ 173527 h 878134"/>
              <a:gd name="connsiteX29" fmla="*/ 228810 w 652601"/>
              <a:gd name="connsiteY29" fmla="*/ 107995 h 878134"/>
              <a:gd name="connsiteX30" fmla="*/ 252554 w 652601"/>
              <a:gd name="connsiteY30" fmla="*/ 96113 h 878134"/>
              <a:gd name="connsiteX31" fmla="*/ 128211 w 652601"/>
              <a:gd name="connsiteY31" fmla="*/ 1560 h 878134"/>
              <a:gd name="connsiteX32" fmla="*/ 159059 w 652601"/>
              <a:gd name="connsiteY32" fmla="*/ 18117 h 878134"/>
              <a:gd name="connsiteX33" fmla="*/ 212146 w 652601"/>
              <a:gd name="connsiteY33" fmla="*/ 88493 h 878134"/>
              <a:gd name="connsiteX34" fmla="*/ 235461 w 652601"/>
              <a:gd name="connsiteY34" fmla="*/ 173666 h 878134"/>
              <a:gd name="connsiteX35" fmla="*/ 211787 w 652601"/>
              <a:gd name="connsiteY35" fmla="*/ 229245 h 878134"/>
              <a:gd name="connsiteX36" fmla="*/ 153678 w 652601"/>
              <a:gd name="connsiteY36" fmla="*/ 214809 h 878134"/>
              <a:gd name="connsiteX37" fmla="*/ 139331 w 652601"/>
              <a:gd name="connsiteY37" fmla="*/ 201456 h 878134"/>
              <a:gd name="connsiteX38" fmla="*/ 155113 w 652601"/>
              <a:gd name="connsiteY38" fmla="*/ 193516 h 878134"/>
              <a:gd name="connsiteX39" fmla="*/ 164081 w 652601"/>
              <a:gd name="connsiteY39" fmla="*/ 201456 h 878134"/>
              <a:gd name="connsiteX40" fmla="*/ 204613 w 652601"/>
              <a:gd name="connsiteY40" fmla="*/ 214088 h 878134"/>
              <a:gd name="connsiteX41" fmla="*/ 218961 w 652601"/>
              <a:gd name="connsiteY41" fmla="*/ 174388 h 878134"/>
              <a:gd name="connsiteX42" fmla="*/ 197081 w 652601"/>
              <a:gd name="connsiteY42" fmla="*/ 96072 h 878134"/>
              <a:gd name="connsiteX43" fmla="*/ 148298 w 652601"/>
              <a:gd name="connsiteY43" fmla="*/ 31470 h 878134"/>
              <a:gd name="connsiteX44" fmla="*/ 108124 w 652601"/>
              <a:gd name="connsiteY44" fmla="*/ 18478 h 878134"/>
              <a:gd name="connsiteX45" fmla="*/ 93776 w 652601"/>
              <a:gd name="connsiteY45" fmla="*/ 58899 h 878134"/>
              <a:gd name="connsiteX46" fmla="*/ 115298 w 652601"/>
              <a:gd name="connsiteY46" fmla="*/ 136854 h 878134"/>
              <a:gd name="connsiteX47" fmla="*/ 125341 w 652601"/>
              <a:gd name="connsiteY47" fmla="*/ 155260 h 878134"/>
              <a:gd name="connsiteX48" fmla="*/ 110276 w 652601"/>
              <a:gd name="connsiteY48" fmla="*/ 162839 h 878134"/>
              <a:gd name="connsiteX49" fmla="*/ 100233 w 652601"/>
              <a:gd name="connsiteY49" fmla="*/ 144433 h 878134"/>
              <a:gd name="connsiteX50" fmla="*/ 76918 w 652601"/>
              <a:gd name="connsiteY50" fmla="*/ 59260 h 878134"/>
              <a:gd name="connsiteX51" fmla="*/ 100591 w 652601"/>
              <a:gd name="connsiteY51" fmla="*/ 3681 h 878134"/>
              <a:gd name="connsiteX52" fmla="*/ 128211 w 652601"/>
              <a:gd name="connsiteY52" fmla="*/ 1560 h 8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601" h="878134">
                <a:moveTo>
                  <a:pt x="266225" y="95393"/>
                </a:moveTo>
                <a:lnTo>
                  <a:pt x="380990" y="134280"/>
                </a:lnTo>
                <a:lnTo>
                  <a:pt x="391423" y="143282"/>
                </a:lnTo>
                <a:lnTo>
                  <a:pt x="648294" y="660698"/>
                </a:lnTo>
                <a:cubicBezTo>
                  <a:pt x="652971" y="670419"/>
                  <a:pt x="653690" y="680861"/>
                  <a:pt x="651172" y="690223"/>
                </a:cubicBezTo>
                <a:cubicBezTo>
                  <a:pt x="648654" y="700305"/>
                  <a:pt x="642178" y="708946"/>
                  <a:pt x="632464" y="713627"/>
                </a:cubicBezTo>
                <a:lnTo>
                  <a:pt x="309397" y="874577"/>
                </a:lnTo>
                <a:cubicBezTo>
                  <a:pt x="299683" y="879258"/>
                  <a:pt x="288890" y="879258"/>
                  <a:pt x="279177" y="874937"/>
                </a:cubicBezTo>
                <a:cubicBezTo>
                  <a:pt x="270183" y="871337"/>
                  <a:pt x="262268" y="864495"/>
                  <a:pt x="257591" y="854774"/>
                </a:cubicBezTo>
                <a:lnTo>
                  <a:pt x="1079" y="337358"/>
                </a:lnTo>
                <a:lnTo>
                  <a:pt x="0" y="323315"/>
                </a:lnTo>
                <a:lnTo>
                  <a:pt x="38495" y="208814"/>
                </a:lnTo>
                <a:lnTo>
                  <a:pt x="40653" y="201613"/>
                </a:lnTo>
                <a:lnTo>
                  <a:pt x="47489" y="198012"/>
                </a:lnTo>
                <a:lnTo>
                  <a:pt x="103252" y="170287"/>
                </a:lnTo>
                <a:lnTo>
                  <a:pt x="105771" y="174248"/>
                </a:lnTo>
                <a:lnTo>
                  <a:pt x="136350" y="158765"/>
                </a:lnTo>
                <a:lnTo>
                  <a:pt x="133832" y="155164"/>
                </a:lnTo>
                <a:lnTo>
                  <a:pt x="198230" y="123118"/>
                </a:lnTo>
                <a:cubicBezTo>
                  <a:pt x="204346" y="140041"/>
                  <a:pt x="208663" y="157685"/>
                  <a:pt x="209382" y="174608"/>
                </a:cubicBezTo>
                <a:cubicBezTo>
                  <a:pt x="209382" y="182889"/>
                  <a:pt x="208663" y="201973"/>
                  <a:pt x="199669" y="206654"/>
                </a:cubicBezTo>
                <a:cubicBezTo>
                  <a:pt x="190675" y="211334"/>
                  <a:pt x="174845" y="200172"/>
                  <a:pt x="168369" y="194771"/>
                </a:cubicBezTo>
                <a:cubicBezTo>
                  <a:pt x="165491" y="192611"/>
                  <a:pt x="162613" y="190091"/>
                  <a:pt x="160095" y="187570"/>
                </a:cubicBezTo>
                <a:lnTo>
                  <a:pt x="155418" y="183249"/>
                </a:lnTo>
                <a:lnTo>
                  <a:pt x="123759" y="199092"/>
                </a:lnTo>
                <a:lnTo>
                  <a:pt x="132033" y="207374"/>
                </a:lnTo>
                <a:cubicBezTo>
                  <a:pt x="136710" y="212415"/>
                  <a:pt x="141747" y="217096"/>
                  <a:pt x="147143" y="221416"/>
                </a:cubicBezTo>
                <a:cubicBezTo>
                  <a:pt x="165491" y="236539"/>
                  <a:pt x="191394" y="248781"/>
                  <a:pt x="214779" y="237259"/>
                </a:cubicBezTo>
                <a:cubicBezTo>
                  <a:pt x="238164" y="225737"/>
                  <a:pt x="243920" y="197292"/>
                  <a:pt x="243200" y="173527"/>
                </a:cubicBezTo>
                <a:cubicBezTo>
                  <a:pt x="242481" y="151923"/>
                  <a:pt x="236725" y="129239"/>
                  <a:pt x="228810" y="107995"/>
                </a:cubicBezTo>
                <a:lnTo>
                  <a:pt x="252554" y="96113"/>
                </a:lnTo>
                <a:close/>
                <a:moveTo>
                  <a:pt x="128211" y="1560"/>
                </a:moveTo>
                <a:cubicBezTo>
                  <a:pt x="138165" y="4132"/>
                  <a:pt x="148657" y="9816"/>
                  <a:pt x="159059" y="18117"/>
                </a:cubicBezTo>
                <a:cubicBezTo>
                  <a:pt x="178070" y="33636"/>
                  <a:pt x="197081" y="58538"/>
                  <a:pt x="212146" y="88493"/>
                </a:cubicBezTo>
                <a:cubicBezTo>
                  <a:pt x="226852" y="118448"/>
                  <a:pt x="234744" y="149125"/>
                  <a:pt x="235461" y="173666"/>
                </a:cubicBezTo>
                <a:cubicBezTo>
                  <a:pt x="236178" y="200373"/>
                  <a:pt x="228646" y="220945"/>
                  <a:pt x="211787" y="229245"/>
                </a:cubicBezTo>
                <a:cubicBezTo>
                  <a:pt x="195646" y="237907"/>
                  <a:pt x="174124" y="231411"/>
                  <a:pt x="153678" y="214809"/>
                </a:cubicBezTo>
                <a:cubicBezTo>
                  <a:pt x="148657" y="210839"/>
                  <a:pt x="143994" y="206509"/>
                  <a:pt x="139331" y="201456"/>
                </a:cubicBezTo>
                <a:lnTo>
                  <a:pt x="155113" y="193516"/>
                </a:lnTo>
                <a:cubicBezTo>
                  <a:pt x="157983" y="196403"/>
                  <a:pt x="161211" y="198930"/>
                  <a:pt x="164081" y="201456"/>
                </a:cubicBezTo>
                <a:cubicBezTo>
                  <a:pt x="179505" y="214088"/>
                  <a:pt x="194211" y="219501"/>
                  <a:pt x="204613" y="214088"/>
                </a:cubicBezTo>
                <a:cubicBezTo>
                  <a:pt x="214657" y="209035"/>
                  <a:pt x="219320" y="194238"/>
                  <a:pt x="218961" y="174388"/>
                </a:cubicBezTo>
                <a:cubicBezTo>
                  <a:pt x="218244" y="152012"/>
                  <a:pt x="210711" y="124223"/>
                  <a:pt x="197081" y="96072"/>
                </a:cubicBezTo>
                <a:cubicBezTo>
                  <a:pt x="183091" y="67922"/>
                  <a:pt x="165515" y="45546"/>
                  <a:pt x="148298" y="31470"/>
                </a:cubicBezTo>
                <a:cubicBezTo>
                  <a:pt x="132874" y="18839"/>
                  <a:pt x="118168" y="13786"/>
                  <a:pt x="108124" y="18478"/>
                </a:cubicBezTo>
                <a:cubicBezTo>
                  <a:pt x="98081" y="23531"/>
                  <a:pt x="93059" y="38688"/>
                  <a:pt x="93776" y="58899"/>
                </a:cubicBezTo>
                <a:cubicBezTo>
                  <a:pt x="94494" y="81275"/>
                  <a:pt x="101668" y="109065"/>
                  <a:pt x="115298" y="136854"/>
                </a:cubicBezTo>
                <a:cubicBezTo>
                  <a:pt x="118526" y="143350"/>
                  <a:pt x="121754" y="149486"/>
                  <a:pt x="125341" y="155260"/>
                </a:cubicBezTo>
                <a:lnTo>
                  <a:pt x="110276" y="162839"/>
                </a:lnTo>
                <a:cubicBezTo>
                  <a:pt x="106689" y="156704"/>
                  <a:pt x="103461" y="150568"/>
                  <a:pt x="100233" y="144433"/>
                </a:cubicBezTo>
                <a:cubicBezTo>
                  <a:pt x="85526" y="114117"/>
                  <a:pt x="77635" y="83801"/>
                  <a:pt x="76918" y="59260"/>
                </a:cubicBezTo>
                <a:cubicBezTo>
                  <a:pt x="76200" y="32553"/>
                  <a:pt x="84091" y="11621"/>
                  <a:pt x="100591" y="3681"/>
                </a:cubicBezTo>
                <a:cubicBezTo>
                  <a:pt x="108841" y="-470"/>
                  <a:pt x="118257" y="-1011"/>
                  <a:pt x="128211" y="1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8AC7FC1C-09E3-400A-8166-338658519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006" y="2145148"/>
            <a:ext cx="694005" cy="547257"/>
          </a:xfrm>
          <a:custGeom>
            <a:avLst/>
            <a:gdLst>
              <a:gd name="connsiteX0" fmla="*/ 646759 w 875283"/>
              <a:gd name="connsiteY0" fmla="*/ 138113 h 690203"/>
              <a:gd name="connsiteX1" fmla="*/ 698575 w 875283"/>
              <a:gd name="connsiteY1" fmla="*/ 189538 h 690203"/>
              <a:gd name="connsiteX2" fmla="*/ 333345 w 875283"/>
              <a:gd name="connsiteY2" fmla="*/ 555265 h 690203"/>
              <a:gd name="connsiteX3" fmla="*/ 307437 w 875283"/>
              <a:gd name="connsiteY3" fmla="*/ 529373 h 690203"/>
              <a:gd name="connsiteX4" fmla="*/ 159185 w 875283"/>
              <a:gd name="connsiteY4" fmla="*/ 381212 h 690203"/>
              <a:gd name="connsiteX5" fmla="*/ 211001 w 875283"/>
              <a:gd name="connsiteY5" fmla="*/ 329787 h 690203"/>
              <a:gd name="connsiteX6" fmla="*/ 333345 w 875283"/>
              <a:gd name="connsiteY6" fmla="*/ 451697 h 690203"/>
              <a:gd name="connsiteX7" fmla="*/ 753005 w 875283"/>
              <a:gd name="connsiteY7" fmla="*/ 0 h 690203"/>
              <a:gd name="connsiteX8" fmla="*/ 764494 w 875283"/>
              <a:gd name="connsiteY8" fmla="*/ 14049 h 690203"/>
              <a:gd name="connsiteX9" fmla="*/ 779214 w 875283"/>
              <a:gd name="connsiteY9" fmla="*/ 31700 h 690203"/>
              <a:gd name="connsiteX10" fmla="*/ 791421 w 875283"/>
              <a:gd name="connsiteY10" fmla="*/ 48271 h 690203"/>
              <a:gd name="connsiteX11" fmla="*/ 809013 w 875283"/>
              <a:gd name="connsiteY11" fmla="*/ 74928 h 690203"/>
              <a:gd name="connsiteX12" fmla="*/ 823015 w 875283"/>
              <a:gd name="connsiteY12" fmla="*/ 99784 h 690203"/>
              <a:gd name="connsiteX13" fmla="*/ 838454 w 875283"/>
              <a:gd name="connsiteY13" fmla="*/ 132925 h 690203"/>
              <a:gd name="connsiteX14" fmla="*/ 847788 w 875283"/>
              <a:gd name="connsiteY14" fmla="*/ 156340 h 690203"/>
              <a:gd name="connsiteX15" fmla="*/ 857123 w 875283"/>
              <a:gd name="connsiteY15" fmla="*/ 185519 h 690203"/>
              <a:gd name="connsiteX16" fmla="*/ 865381 w 875283"/>
              <a:gd name="connsiteY16" fmla="*/ 217580 h 690203"/>
              <a:gd name="connsiteX17" fmla="*/ 810450 w 875283"/>
              <a:gd name="connsiteY17" fmla="*/ 547191 h 690203"/>
              <a:gd name="connsiteX18" fmla="*/ 795011 w 875283"/>
              <a:gd name="connsiteY18" fmla="*/ 570606 h 690203"/>
              <a:gd name="connsiteX19" fmla="*/ 774906 w 875283"/>
              <a:gd name="connsiteY19" fmla="*/ 598344 h 690203"/>
              <a:gd name="connsiteX20" fmla="*/ 760545 w 875283"/>
              <a:gd name="connsiteY20" fmla="*/ 615635 h 690203"/>
              <a:gd name="connsiteX21" fmla="*/ 840249 w 875283"/>
              <a:gd name="connsiteY21" fmla="*/ 684079 h 690203"/>
              <a:gd name="connsiteX22" fmla="*/ 625910 w 875283"/>
              <a:gd name="connsiteY22" fmla="*/ 690203 h 690203"/>
              <a:gd name="connsiteX23" fmla="*/ 648888 w 875283"/>
              <a:gd name="connsiteY23" fmla="*/ 462537 h 690203"/>
              <a:gd name="connsiteX24" fmla="*/ 708127 w 875283"/>
              <a:gd name="connsiteY24" fmla="*/ 564482 h 690203"/>
              <a:gd name="connsiteX25" fmla="*/ 716744 w 875283"/>
              <a:gd name="connsiteY25" fmla="*/ 554396 h 690203"/>
              <a:gd name="connsiteX26" fmla="*/ 732182 w 875283"/>
              <a:gd name="connsiteY26" fmla="*/ 533502 h 690203"/>
              <a:gd name="connsiteX27" fmla="*/ 746543 w 875283"/>
              <a:gd name="connsiteY27" fmla="*/ 511528 h 690203"/>
              <a:gd name="connsiteX28" fmla="*/ 776701 w 875283"/>
              <a:gd name="connsiteY28" fmla="*/ 174712 h 690203"/>
              <a:gd name="connsiteX29" fmla="*/ 767725 w 875283"/>
              <a:gd name="connsiteY29" fmla="*/ 153098 h 690203"/>
              <a:gd name="connsiteX30" fmla="*/ 754801 w 875283"/>
              <a:gd name="connsiteY30" fmla="*/ 127162 h 690203"/>
              <a:gd name="connsiteX31" fmla="*/ 741517 w 875283"/>
              <a:gd name="connsiteY31" fmla="*/ 104467 h 690203"/>
              <a:gd name="connsiteX32" fmla="*/ 726078 w 875283"/>
              <a:gd name="connsiteY32" fmla="*/ 82493 h 690203"/>
              <a:gd name="connsiteX33" fmla="*/ 709563 w 875283"/>
              <a:gd name="connsiteY33" fmla="*/ 61599 h 690203"/>
              <a:gd name="connsiteX34" fmla="*/ 697715 w 875283"/>
              <a:gd name="connsiteY34" fmla="*/ 47550 h 690203"/>
              <a:gd name="connsiteX35" fmla="*/ 249313 w 875283"/>
              <a:gd name="connsiteY35" fmla="*/ 0 h 690203"/>
              <a:gd name="connsiteX36" fmla="*/ 226336 w 875283"/>
              <a:gd name="connsiteY36" fmla="*/ 227306 h 690203"/>
              <a:gd name="connsiteX37" fmla="*/ 167096 w 875283"/>
              <a:gd name="connsiteY37" fmla="*/ 125721 h 690203"/>
              <a:gd name="connsiteX38" fmla="*/ 158479 w 875283"/>
              <a:gd name="connsiteY38" fmla="*/ 136167 h 690203"/>
              <a:gd name="connsiteX39" fmla="*/ 142682 w 875283"/>
              <a:gd name="connsiteY39" fmla="*/ 157061 h 690203"/>
              <a:gd name="connsiteX40" fmla="*/ 128321 w 875283"/>
              <a:gd name="connsiteY40" fmla="*/ 178675 h 690203"/>
              <a:gd name="connsiteX41" fmla="*/ 98163 w 875283"/>
              <a:gd name="connsiteY41" fmla="*/ 515491 h 690203"/>
              <a:gd name="connsiteX42" fmla="*/ 107138 w 875283"/>
              <a:gd name="connsiteY42" fmla="*/ 537465 h 690203"/>
              <a:gd name="connsiteX43" fmla="*/ 120063 w 875283"/>
              <a:gd name="connsiteY43" fmla="*/ 562681 h 690203"/>
              <a:gd name="connsiteX44" fmla="*/ 133706 w 875283"/>
              <a:gd name="connsiteY44" fmla="*/ 585736 h 690203"/>
              <a:gd name="connsiteX45" fmla="*/ 148785 w 875283"/>
              <a:gd name="connsiteY45" fmla="*/ 607350 h 690203"/>
              <a:gd name="connsiteX46" fmla="*/ 165660 w 875283"/>
              <a:gd name="connsiteY46" fmla="*/ 628603 h 690203"/>
              <a:gd name="connsiteX47" fmla="*/ 177508 w 875283"/>
              <a:gd name="connsiteY47" fmla="*/ 642652 h 690203"/>
              <a:gd name="connsiteX48" fmla="*/ 122218 w 875283"/>
              <a:gd name="connsiteY48" fmla="*/ 690203 h 690203"/>
              <a:gd name="connsiteX49" fmla="*/ 110370 w 875283"/>
              <a:gd name="connsiteY49" fmla="*/ 676514 h 690203"/>
              <a:gd name="connsiteX50" fmla="*/ 95650 w 875283"/>
              <a:gd name="connsiteY50" fmla="*/ 658142 h 690203"/>
              <a:gd name="connsiteX51" fmla="*/ 83443 w 875283"/>
              <a:gd name="connsiteY51" fmla="*/ 641932 h 690203"/>
              <a:gd name="connsiteX52" fmla="*/ 66210 w 875283"/>
              <a:gd name="connsiteY52" fmla="*/ 615275 h 690203"/>
              <a:gd name="connsiteX53" fmla="*/ 52208 w 875283"/>
              <a:gd name="connsiteY53" fmla="*/ 590419 h 690203"/>
              <a:gd name="connsiteX54" fmla="*/ 36410 w 875283"/>
              <a:gd name="connsiteY54" fmla="*/ 557278 h 690203"/>
              <a:gd name="connsiteX55" fmla="*/ 27076 w 875283"/>
              <a:gd name="connsiteY55" fmla="*/ 533863 h 690203"/>
              <a:gd name="connsiteX56" fmla="*/ 18100 w 875283"/>
              <a:gd name="connsiteY56" fmla="*/ 504684 h 690203"/>
              <a:gd name="connsiteX57" fmla="*/ 9842 w 875283"/>
              <a:gd name="connsiteY57" fmla="*/ 472263 h 690203"/>
              <a:gd name="connsiteX58" fmla="*/ 64773 w 875283"/>
              <a:gd name="connsiteY58" fmla="*/ 143012 h 690203"/>
              <a:gd name="connsiteX59" fmla="*/ 79853 w 875283"/>
              <a:gd name="connsiteY59" fmla="*/ 119236 h 690203"/>
              <a:gd name="connsiteX60" fmla="*/ 99958 w 875283"/>
              <a:gd name="connsiteY60" fmla="*/ 91859 h 690203"/>
              <a:gd name="connsiteX61" fmla="*/ 115037 w 875283"/>
              <a:gd name="connsiteY61" fmla="*/ 74568 h 690203"/>
              <a:gd name="connsiteX62" fmla="*/ 34615 w 875283"/>
              <a:gd name="connsiteY62" fmla="*/ 6124 h 69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75283" h="690203">
                <a:moveTo>
                  <a:pt x="646759" y="138113"/>
                </a:moveTo>
                <a:lnTo>
                  <a:pt x="698575" y="189538"/>
                </a:lnTo>
                <a:lnTo>
                  <a:pt x="333345" y="555265"/>
                </a:lnTo>
                <a:lnTo>
                  <a:pt x="307437" y="529373"/>
                </a:lnTo>
                <a:lnTo>
                  <a:pt x="159185" y="381212"/>
                </a:lnTo>
                <a:lnTo>
                  <a:pt x="211001" y="329787"/>
                </a:lnTo>
                <a:lnTo>
                  <a:pt x="333345" y="451697"/>
                </a:lnTo>
                <a:close/>
                <a:moveTo>
                  <a:pt x="753005" y="0"/>
                </a:moveTo>
                <a:lnTo>
                  <a:pt x="764494" y="14049"/>
                </a:lnTo>
                <a:cubicBezTo>
                  <a:pt x="769521" y="19813"/>
                  <a:pt x="774906" y="25937"/>
                  <a:pt x="779214" y="31700"/>
                </a:cubicBezTo>
                <a:cubicBezTo>
                  <a:pt x="783523" y="37464"/>
                  <a:pt x="787472" y="42867"/>
                  <a:pt x="791421" y="48271"/>
                </a:cubicBezTo>
                <a:cubicBezTo>
                  <a:pt x="797884" y="56916"/>
                  <a:pt x="803628" y="65922"/>
                  <a:pt x="809013" y="74928"/>
                </a:cubicBezTo>
                <a:cubicBezTo>
                  <a:pt x="813681" y="82853"/>
                  <a:pt x="818707" y="91499"/>
                  <a:pt x="823015" y="99784"/>
                </a:cubicBezTo>
                <a:cubicBezTo>
                  <a:pt x="828760" y="110591"/>
                  <a:pt x="833786" y="121758"/>
                  <a:pt x="838454" y="132925"/>
                </a:cubicBezTo>
                <a:cubicBezTo>
                  <a:pt x="842044" y="140490"/>
                  <a:pt x="844916" y="148415"/>
                  <a:pt x="847788" y="156340"/>
                </a:cubicBezTo>
                <a:cubicBezTo>
                  <a:pt x="851378" y="165706"/>
                  <a:pt x="854610" y="175433"/>
                  <a:pt x="857123" y="185519"/>
                </a:cubicBezTo>
                <a:cubicBezTo>
                  <a:pt x="860354" y="195966"/>
                  <a:pt x="863226" y="206773"/>
                  <a:pt x="865381" y="217580"/>
                </a:cubicBezTo>
                <a:cubicBezTo>
                  <a:pt x="889076" y="331052"/>
                  <a:pt x="870048" y="447767"/>
                  <a:pt x="810450" y="547191"/>
                </a:cubicBezTo>
                <a:cubicBezTo>
                  <a:pt x="805423" y="555476"/>
                  <a:pt x="800397" y="563041"/>
                  <a:pt x="795011" y="570606"/>
                </a:cubicBezTo>
                <a:cubicBezTo>
                  <a:pt x="788908" y="580332"/>
                  <a:pt x="782087" y="589338"/>
                  <a:pt x="774906" y="598344"/>
                </a:cubicBezTo>
                <a:cubicBezTo>
                  <a:pt x="770239" y="604108"/>
                  <a:pt x="765212" y="609871"/>
                  <a:pt x="760545" y="615635"/>
                </a:cubicBezTo>
                <a:lnTo>
                  <a:pt x="840249" y="684079"/>
                </a:lnTo>
                <a:lnTo>
                  <a:pt x="625910" y="690203"/>
                </a:lnTo>
                <a:lnTo>
                  <a:pt x="648888" y="462537"/>
                </a:lnTo>
                <a:lnTo>
                  <a:pt x="708127" y="564482"/>
                </a:lnTo>
                <a:cubicBezTo>
                  <a:pt x="710999" y="560880"/>
                  <a:pt x="713872" y="557638"/>
                  <a:pt x="716744" y="554396"/>
                </a:cubicBezTo>
                <a:cubicBezTo>
                  <a:pt x="722129" y="547551"/>
                  <a:pt x="727515" y="540707"/>
                  <a:pt x="732182" y="533502"/>
                </a:cubicBezTo>
                <a:cubicBezTo>
                  <a:pt x="737567" y="526298"/>
                  <a:pt x="742235" y="519093"/>
                  <a:pt x="746543" y="511528"/>
                </a:cubicBezTo>
                <a:cubicBezTo>
                  <a:pt x="808295" y="409583"/>
                  <a:pt x="819425" y="286024"/>
                  <a:pt x="776701" y="174712"/>
                </a:cubicBezTo>
                <a:cubicBezTo>
                  <a:pt x="774188" y="167147"/>
                  <a:pt x="770957" y="159943"/>
                  <a:pt x="767725" y="153098"/>
                </a:cubicBezTo>
                <a:cubicBezTo>
                  <a:pt x="763776" y="144092"/>
                  <a:pt x="759468" y="135807"/>
                  <a:pt x="754801" y="127162"/>
                </a:cubicBezTo>
                <a:cubicBezTo>
                  <a:pt x="750851" y="119597"/>
                  <a:pt x="746184" y="112032"/>
                  <a:pt x="741517" y="104467"/>
                </a:cubicBezTo>
                <a:cubicBezTo>
                  <a:pt x="736849" y="97262"/>
                  <a:pt x="731823" y="89698"/>
                  <a:pt x="726078" y="82493"/>
                </a:cubicBezTo>
                <a:cubicBezTo>
                  <a:pt x="721052" y="75288"/>
                  <a:pt x="715308" y="68444"/>
                  <a:pt x="709563" y="61599"/>
                </a:cubicBezTo>
                <a:lnTo>
                  <a:pt x="697715" y="47550"/>
                </a:lnTo>
                <a:close/>
                <a:moveTo>
                  <a:pt x="249313" y="0"/>
                </a:moveTo>
                <a:lnTo>
                  <a:pt x="226336" y="227306"/>
                </a:lnTo>
                <a:lnTo>
                  <a:pt x="167096" y="125721"/>
                </a:lnTo>
                <a:cubicBezTo>
                  <a:pt x="164224" y="128963"/>
                  <a:pt x="161352" y="132565"/>
                  <a:pt x="158479" y="136167"/>
                </a:cubicBezTo>
                <a:cubicBezTo>
                  <a:pt x="153094" y="142652"/>
                  <a:pt x="147708" y="149856"/>
                  <a:pt x="142682" y="157061"/>
                </a:cubicBezTo>
                <a:cubicBezTo>
                  <a:pt x="137656" y="163905"/>
                  <a:pt x="132988" y="171110"/>
                  <a:pt x="128321" y="178675"/>
                </a:cubicBezTo>
                <a:cubicBezTo>
                  <a:pt x="66928" y="280620"/>
                  <a:pt x="55798" y="404179"/>
                  <a:pt x="98163" y="515491"/>
                </a:cubicBezTo>
                <a:cubicBezTo>
                  <a:pt x="101035" y="523056"/>
                  <a:pt x="104266" y="530260"/>
                  <a:pt x="107138" y="537465"/>
                </a:cubicBezTo>
                <a:cubicBezTo>
                  <a:pt x="111447" y="546110"/>
                  <a:pt x="115396" y="554396"/>
                  <a:pt x="120063" y="562681"/>
                </a:cubicBezTo>
                <a:cubicBezTo>
                  <a:pt x="124372" y="570606"/>
                  <a:pt x="128680" y="578171"/>
                  <a:pt x="133706" y="585736"/>
                </a:cubicBezTo>
                <a:cubicBezTo>
                  <a:pt x="138374" y="592940"/>
                  <a:pt x="143400" y="600505"/>
                  <a:pt x="148785" y="607350"/>
                </a:cubicBezTo>
                <a:cubicBezTo>
                  <a:pt x="154171" y="614915"/>
                  <a:pt x="159916" y="621759"/>
                  <a:pt x="165660" y="628603"/>
                </a:cubicBezTo>
                <a:lnTo>
                  <a:pt x="177508" y="642652"/>
                </a:lnTo>
                <a:lnTo>
                  <a:pt x="122218" y="690203"/>
                </a:lnTo>
                <a:lnTo>
                  <a:pt x="110370" y="676514"/>
                </a:lnTo>
                <a:cubicBezTo>
                  <a:pt x="105343" y="670390"/>
                  <a:pt x="100317" y="664266"/>
                  <a:pt x="95650" y="658142"/>
                </a:cubicBezTo>
                <a:cubicBezTo>
                  <a:pt x="91341" y="652739"/>
                  <a:pt x="87392" y="647335"/>
                  <a:pt x="83443" y="641932"/>
                </a:cubicBezTo>
                <a:cubicBezTo>
                  <a:pt x="77339" y="633286"/>
                  <a:pt x="71595" y="624281"/>
                  <a:pt x="66210" y="615275"/>
                </a:cubicBezTo>
                <a:cubicBezTo>
                  <a:pt x="61542" y="607350"/>
                  <a:pt x="56516" y="599064"/>
                  <a:pt x="52208" y="590419"/>
                </a:cubicBezTo>
                <a:cubicBezTo>
                  <a:pt x="46463" y="579612"/>
                  <a:pt x="41437" y="568805"/>
                  <a:pt x="36410" y="557278"/>
                </a:cubicBezTo>
                <a:cubicBezTo>
                  <a:pt x="33179" y="549713"/>
                  <a:pt x="30307" y="541788"/>
                  <a:pt x="27076" y="533863"/>
                </a:cubicBezTo>
                <a:cubicBezTo>
                  <a:pt x="23844" y="524136"/>
                  <a:pt x="20613" y="514410"/>
                  <a:pt x="18100" y="504684"/>
                </a:cubicBezTo>
                <a:cubicBezTo>
                  <a:pt x="14869" y="494237"/>
                  <a:pt x="11997" y="483430"/>
                  <a:pt x="9842" y="472263"/>
                </a:cubicBezTo>
                <a:cubicBezTo>
                  <a:pt x="-13853" y="359150"/>
                  <a:pt x="5534" y="242436"/>
                  <a:pt x="64773" y="143012"/>
                </a:cubicBezTo>
                <a:cubicBezTo>
                  <a:pt x="69441" y="135087"/>
                  <a:pt x="74467" y="127162"/>
                  <a:pt x="79853" y="119236"/>
                </a:cubicBezTo>
                <a:cubicBezTo>
                  <a:pt x="86315" y="109870"/>
                  <a:pt x="92777" y="100865"/>
                  <a:pt x="99958" y="91859"/>
                </a:cubicBezTo>
                <a:cubicBezTo>
                  <a:pt x="104984" y="86095"/>
                  <a:pt x="110011" y="80332"/>
                  <a:pt x="115037" y="74568"/>
                </a:cubicBezTo>
                <a:lnTo>
                  <a:pt x="34615" y="6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5C20D9EE-D4F1-423F-A941-5C862E302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348" y="3219674"/>
            <a:ext cx="695785" cy="695785"/>
          </a:xfrm>
          <a:custGeom>
            <a:avLst/>
            <a:gdLst>
              <a:gd name="connsiteX0" fmla="*/ 437863 w 877528"/>
              <a:gd name="connsiteY0" fmla="*/ 255587 h 877527"/>
              <a:gd name="connsiteX1" fmla="*/ 455889 w 877528"/>
              <a:gd name="connsiteY1" fmla="*/ 292618 h 877527"/>
              <a:gd name="connsiteX2" fmla="*/ 499512 w 877528"/>
              <a:gd name="connsiteY2" fmla="*/ 383937 h 877527"/>
              <a:gd name="connsiteX3" fmla="*/ 590365 w 877528"/>
              <a:gd name="connsiteY3" fmla="*/ 390768 h 877527"/>
              <a:gd name="connsiteX4" fmla="*/ 631465 w 877528"/>
              <a:gd name="connsiteY4" fmla="*/ 393644 h 877527"/>
              <a:gd name="connsiteX5" fmla="*/ 601541 w 877528"/>
              <a:gd name="connsiteY5" fmla="*/ 422406 h 877527"/>
              <a:gd name="connsiteX6" fmla="*/ 527633 w 877528"/>
              <a:gd name="connsiteY6" fmla="*/ 491793 h 877527"/>
              <a:gd name="connsiteX7" fmla="*/ 549625 w 877528"/>
              <a:gd name="connsiteY7" fmla="*/ 580236 h 877527"/>
              <a:gd name="connsiteX8" fmla="*/ 559360 w 877528"/>
              <a:gd name="connsiteY8" fmla="*/ 620143 h 877527"/>
              <a:gd name="connsiteX9" fmla="*/ 522947 w 877528"/>
              <a:gd name="connsiteY9" fmla="*/ 600369 h 877527"/>
              <a:gd name="connsiteX10" fmla="*/ 433897 w 877528"/>
              <a:gd name="connsiteY10" fmla="*/ 552193 h 877527"/>
              <a:gd name="connsiteX11" fmla="*/ 356384 w 877528"/>
              <a:gd name="connsiteY11" fmla="*/ 600010 h 877527"/>
              <a:gd name="connsiteX12" fmla="*/ 321052 w 877528"/>
              <a:gd name="connsiteY12" fmla="*/ 621941 h 877527"/>
              <a:gd name="connsiteX13" fmla="*/ 328624 w 877528"/>
              <a:gd name="connsiteY13" fmla="*/ 581314 h 877527"/>
              <a:gd name="connsiteX14" fmla="*/ 347371 w 877528"/>
              <a:gd name="connsiteY14" fmla="*/ 481727 h 877527"/>
              <a:gd name="connsiteX15" fmla="*/ 277429 w 877528"/>
              <a:gd name="connsiteY15" fmla="*/ 422765 h 877527"/>
              <a:gd name="connsiteX16" fmla="*/ 246063 w 877528"/>
              <a:gd name="connsiteY16" fmla="*/ 396160 h 877527"/>
              <a:gd name="connsiteX17" fmla="*/ 287163 w 877528"/>
              <a:gd name="connsiteY17" fmla="*/ 391127 h 877527"/>
              <a:gd name="connsiteX18" fmla="*/ 387750 w 877528"/>
              <a:gd name="connsiteY18" fmla="*/ 377825 h 877527"/>
              <a:gd name="connsiteX19" fmla="*/ 422360 w 877528"/>
              <a:gd name="connsiteY19" fmla="*/ 293696 h 877527"/>
              <a:gd name="connsiteX20" fmla="*/ 438944 w 877528"/>
              <a:gd name="connsiteY20" fmla="*/ 152316 h 877527"/>
              <a:gd name="connsiteX21" fmla="*/ 236576 w 877528"/>
              <a:gd name="connsiteY21" fmla="*/ 236216 h 877527"/>
              <a:gd name="connsiteX22" fmla="*/ 152676 w 877528"/>
              <a:gd name="connsiteY22" fmla="*/ 438583 h 877527"/>
              <a:gd name="connsiteX23" fmla="*/ 236576 w 877528"/>
              <a:gd name="connsiteY23" fmla="*/ 640951 h 877527"/>
              <a:gd name="connsiteX24" fmla="*/ 438944 w 877528"/>
              <a:gd name="connsiteY24" fmla="*/ 724851 h 877527"/>
              <a:gd name="connsiteX25" fmla="*/ 641312 w 877528"/>
              <a:gd name="connsiteY25" fmla="*/ 640951 h 877527"/>
              <a:gd name="connsiteX26" fmla="*/ 724852 w 877528"/>
              <a:gd name="connsiteY26" fmla="*/ 438583 h 877527"/>
              <a:gd name="connsiteX27" fmla="*/ 641312 w 877528"/>
              <a:gd name="connsiteY27" fmla="*/ 236216 h 877527"/>
              <a:gd name="connsiteX28" fmla="*/ 438944 w 877528"/>
              <a:gd name="connsiteY28" fmla="*/ 152316 h 877527"/>
              <a:gd name="connsiteX29" fmla="*/ 438944 w 877528"/>
              <a:gd name="connsiteY29" fmla="*/ 0 h 877527"/>
              <a:gd name="connsiteX30" fmla="*/ 484675 w 877528"/>
              <a:gd name="connsiteY30" fmla="*/ 36369 h 877527"/>
              <a:gd name="connsiteX31" fmla="*/ 499439 w 877528"/>
              <a:gd name="connsiteY31" fmla="*/ 55453 h 877527"/>
              <a:gd name="connsiteX32" fmla="*/ 519243 w 877528"/>
              <a:gd name="connsiteY32" fmla="*/ 42130 h 877527"/>
              <a:gd name="connsiteX33" fmla="*/ 574336 w 877528"/>
              <a:gd name="connsiteY33" fmla="*/ 21245 h 877527"/>
              <a:gd name="connsiteX34" fmla="*/ 607104 w 877528"/>
              <a:gd name="connsiteY34" fmla="*/ 70217 h 877527"/>
              <a:gd name="connsiteX35" fmla="*/ 615026 w 877528"/>
              <a:gd name="connsiteY35" fmla="*/ 92902 h 877527"/>
              <a:gd name="connsiteX36" fmla="*/ 638071 w 877528"/>
              <a:gd name="connsiteY36" fmla="*/ 86060 h 877527"/>
              <a:gd name="connsiteX37" fmla="*/ 696765 w 877528"/>
              <a:gd name="connsiteY37" fmla="*/ 83540 h 877527"/>
              <a:gd name="connsiteX38" fmla="*/ 712609 w 877528"/>
              <a:gd name="connsiteY38" fmla="*/ 140433 h 877527"/>
              <a:gd name="connsiteX39" fmla="*/ 712969 w 877528"/>
              <a:gd name="connsiteY39" fmla="*/ 164199 h 877527"/>
              <a:gd name="connsiteX40" fmla="*/ 737095 w 877528"/>
              <a:gd name="connsiteY40" fmla="*/ 164919 h 877527"/>
              <a:gd name="connsiteX41" fmla="*/ 793628 w 877528"/>
              <a:gd name="connsiteY41" fmla="*/ 180763 h 877527"/>
              <a:gd name="connsiteX42" fmla="*/ 791108 w 877528"/>
              <a:gd name="connsiteY42" fmla="*/ 239456 h 877527"/>
              <a:gd name="connsiteX43" fmla="*/ 784626 w 877528"/>
              <a:gd name="connsiteY43" fmla="*/ 262502 h 877527"/>
              <a:gd name="connsiteX44" fmla="*/ 806951 w 877528"/>
              <a:gd name="connsiteY44" fmla="*/ 270424 h 877527"/>
              <a:gd name="connsiteX45" fmla="*/ 856283 w 877528"/>
              <a:gd name="connsiteY45" fmla="*/ 302831 h 877527"/>
              <a:gd name="connsiteX46" fmla="*/ 835398 w 877528"/>
              <a:gd name="connsiteY46" fmla="*/ 358285 h 877527"/>
              <a:gd name="connsiteX47" fmla="*/ 822075 w 877528"/>
              <a:gd name="connsiteY47" fmla="*/ 377729 h 877527"/>
              <a:gd name="connsiteX48" fmla="*/ 840799 w 877528"/>
              <a:gd name="connsiteY48" fmla="*/ 392493 h 877527"/>
              <a:gd name="connsiteX49" fmla="*/ 877528 w 877528"/>
              <a:gd name="connsiteY49" fmla="*/ 438583 h 877527"/>
              <a:gd name="connsiteX50" fmla="*/ 840799 w 877528"/>
              <a:gd name="connsiteY50" fmla="*/ 484674 h 877527"/>
              <a:gd name="connsiteX51" fmla="*/ 822075 w 877528"/>
              <a:gd name="connsiteY51" fmla="*/ 499078 h 877527"/>
              <a:gd name="connsiteX52" fmla="*/ 835398 w 877528"/>
              <a:gd name="connsiteY52" fmla="*/ 518882 h 877527"/>
              <a:gd name="connsiteX53" fmla="*/ 856283 w 877528"/>
              <a:gd name="connsiteY53" fmla="*/ 573975 h 877527"/>
              <a:gd name="connsiteX54" fmla="*/ 806951 w 877528"/>
              <a:gd name="connsiteY54" fmla="*/ 606743 h 877527"/>
              <a:gd name="connsiteX55" fmla="*/ 784626 w 877528"/>
              <a:gd name="connsiteY55" fmla="*/ 614665 h 877527"/>
              <a:gd name="connsiteX56" fmla="*/ 791108 w 877528"/>
              <a:gd name="connsiteY56" fmla="*/ 637710 h 877527"/>
              <a:gd name="connsiteX57" fmla="*/ 793628 w 877528"/>
              <a:gd name="connsiteY57" fmla="*/ 696404 h 877527"/>
              <a:gd name="connsiteX58" fmla="*/ 737095 w 877528"/>
              <a:gd name="connsiteY58" fmla="*/ 712248 h 877527"/>
              <a:gd name="connsiteX59" fmla="*/ 712969 w 877528"/>
              <a:gd name="connsiteY59" fmla="*/ 712968 h 877527"/>
              <a:gd name="connsiteX60" fmla="*/ 712609 w 877528"/>
              <a:gd name="connsiteY60" fmla="*/ 737094 h 877527"/>
              <a:gd name="connsiteX61" fmla="*/ 696765 w 877528"/>
              <a:gd name="connsiteY61" fmla="*/ 793627 h 877527"/>
              <a:gd name="connsiteX62" fmla="*/ 638071 w 877528"/>
              <a:gd name="connsiteY62" fmla="*/ 791107 h 877527"/>
              <a:gd name="connsiteX63" fmla="*/ 615026 w 877528"/>
              <a:gd name="connsiteY63" fmla="*/ 784265 h 877527"/>
              <a:gd name="connsiteX64" fmla="*/ 607104 w 877528"/>
              <a:gd name="connsiteY64" fmla="*/ 806590 h 877527"/>
              <a:gd name="connsiteX65" fmla="*/ 574336 w 877528"/>
              <a:gd name="connsiteY65" fmla="*/ 855922 h 877527"/>
              <a:gd name="connsiteX66" fmla="*/ 519243 w 877528"/>
              <a:gd name="connsiteY66" fmla="*/ 835397 h 877527"/>
              <a:gd name="connsiteX67" fmla="*/ 499439 w 877528"/>
              <a:gd name="connsiteY67" fmla="*/ 821714 h 877527"/>
              <a:gd name="connsiteX68" fmla="*/ 484675 w 877528"/>
              <a:gd name="connsiteY68" fmla="*/ 840798 h 877527"/>
              <a:gd name="connsiteX69" fmla="*/ 438944 w 877528"/>
              <a:gd name="connsiteY69" fmla="*/ 877527 h 877527"/>
              <a:gd name="connsiteX70" fmla="*/ 392853 w 877528"/>
              <a:gd name="connsiteY70" fmla="*/ 840798 h 877527"/>
              <a:gd name="connsiteX71" fmla="*/ 378090 w 877528"/>
              <a:gd name="connsiteY71" fmla="*/ 821714 h 877527"/>
              <a:gd name="connsiteX72" fmla="*/ 358285 w 877528"/>
              <a:gd name="connsiteY72" fmla="*/ 835397 h 877527"/>
              <a:gd name="connsiteX73" fmla="*/ 303192 w 877528"/>
              <a:gd name="connsiteY73" fmla="*/ 855922 h 877527"/>
              <a:gd name="connsiteX74" fmla="*/ 270784 w 877528"/>
              <a:gd name="connsiteY74" fmla="*/ 806590 h 877527"/>
              <a:gd name="connsiteX75" fmla="*/ 262863 w 877528"/>
              <a:gd name="connsiteY75" fmla="*/ 784265 h 877527"/>
              <a:gd name="connsiteX76" fmla="*/ 239817 w 877528"/>
              <a:gd name="connsiteY76" fmla="*/ 791107 h 877527"/>
              <a:gd name="connsiteX77" fmla="*/ 181123 w 877528"/>
              <a:gd name="connsiteY77" fmla="*/ 793627 h 877527"/>
              <a:gd name="connsiteX78" fmla="*/ 165279 w 877528"/>
              <a:gd name="connsiteY78" fmla="*/ 737094 h 877527"/>
              <a:gd name="connsiteX79" fmla="*/ 164559 w 877528"/>
              <a:gd name="connsiteY79" fmla="*/ 712968 h 877527"/>
              <a:gd name="connsiteX80" fmla="*/ 140793 w 877528"/>
              <a:gd name="connsiteY80" fmla="*/ 712248 h 877527"/>
              <a:gd name="connsiteX81" fmla="*/ 83900 w 877528"/>
              <a:gd name="connsiteY81" fmla="*/ 696404 h 877527"/>
              <a:gd name="connsiteX82" fmla="*/ 86420 w 877528"/>
              <a:gd name="connsiteY82" fmla="*/ 637710 h 877527"/>
              <a:gd name="connsiteX83" fmla="*/ 92902 w 877528"/>
              <a:gd name="connsiteY83" fmla="*/ 614665 h 877527"/>
              <a:gd name="connsiteX84" fmla="*/ 70576 w 877528"/>
              <a:gd name="connsiteY84" fmla="*/ 606743 h 877527"/>
              <a:gd name="connsiteX85" fmla="*/ 21605 w 877528"/>
              <a:gd name="connsiteY85" fmla="*/ 573975 h 877527"/>
              <a:gd name="connsiteX86" fmla="*/ 42130 w 877528"/>
              <a:gd name="connsiteY86" fmla="*/ 518882 h 877527"/>
              <a:gd name="connsiteX87" fmla="*/ 55453 w 877528"/>
              <a:gd name="connsiteY87" fmla="*/ 499078 h 877527"/>
              <a:gd name="connsiteX88" fmla="*/ 36728 w 877528"/>
              <a:gd name="connsiteY88" fmla="*/ 484674 h 877527"/>
              <a:gd name="connsiteX89" fmla="*/ 0 w 877528"/>
              <a:gd name="connsiteY89" fmla="*/ 438583 h 877527"/>
              <a:gd name="connsiteX90" fmla="*/ 36728 w 877528"/>
              <a:gd name="connsiteY90" fmla="*/ 392493 h 877527"/>
              <a:gd name="connsiteX91" fmla="*/ 55453 w 877528"/>
              <a:gd name="connsiteY91" fmla="*/ 377729 h 877527"/>
              <a:gd name="connsiteX92" fmla="*/ 42130 w 877528"/>
              <a:gd name="connsiteY92" fmla="*/ 358285 h 877527"/>
              <a:gd name="connsiteX93" fmla="*/ 21605 w 877528"/>
              <a:gd name="connsiteY93" fmla="*/ 302831 h 877527"/>
              <a:gd name="connsiteX94" fmla="*/ 70576 w 877528"/>
              <a:gd name="connsiteY94" fmla="*/ 270424 h 877527"/>
              <a:gd name="connsiteX95" fmla="*/ 92902 w 877528"/>
              <a:gd name="connsiteY95" fmla="*/ 262502 h 877527"/>
              <a:gd name="connsiteX96" fmla="*/ 86420 w 877528"/>
              <a:gd name="connsiteY96" fmla="*/ 239456 h 877527"/>
              <a:gd name="connsiteX97" fmla="*/ 83900 w 877528"/>
              <a:gd name="connsiteY97" fmla="*/ 180763 h 877527"/>
              <a:gd name="connsiteX98" fmla="*/ 140793 w 877528"/>
              <a:gd name="connsiteY98" fmla="*/ 164919 h 877527"/>
              <a:gd name="connsiteX99" fmla="*/ 164559 w 877528"/>
              <a:gd name="connsiteY99" fmla="*/ 164199 h 877527"/>
              <a:gd name="connsiteX100" fmla="*/ 165279 w 877528"/>
              <a:gd name="connsiteY100" fmla="*/ 140433 h 877527"/>
              <a:gd name="connsiteX101" fmla="*/ 181123 w 877528"/>
              <a:gd name="connsiteY101" fmla="*/ 83540 h 877527"/>
              <a:gd name="connsiteX102" fmla="*/ 239817 w 877528"/>
              <a:gd name="connsiteY102" fmla="*/ 86060 h 877527"/>
              <a:gd name="connsiteX103" fmla="*/ 262863 w 877528"/>
              <a:gd name="connsiteY103" fmla="*/ 92902 h 877527"/>
              <a:gd name="connsiteX104" fmla="*/ 270784 w 877528"/>
              <a:gd name="connsiteY104" fmla="*/ 70217 h 877527"/>
              <a:gd name="connsiteX105" fmla="*/ 303192 w 877528"/>
              <a:gd name="connsiteY105" fmla="*/ 21245 h 877527"/>
              <a:gd name="connsiteX106" fmla="*/ 358285 w 877528"/>
              <a:gd name="connsiteY106" fmla="*/ 42130 h 877527"/>
              <a:gd name="connsiteX107" fmla="*/ 378090 w 877528"/>
              <a:gd name="connsiteY107" fmla="*/ 55453 h 877527"/>
              <a:gd name="connsiteX108" fmla="*/ 392853 w 877528"/>
              <a:gd name="connsiteY108" fmla="*/ 36369 h 877527"/>
              <a:gd name="connsiteX109" fmla="*/ 438944 w 877528"/>
              <a:gd name="connsiteY109" fmla="*/ 0 h 87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77528" h="877527">
                <a:moveTo>
                  <a:pt x="437863" y="255587"/>
                </a:moveTo>
                <a:lnTo>
                  <a:pt x="455889" y="292618"/>
                </a:lnTo>
                <a:lnTo>
                  <a:pt x="499512" y="383937"/>
                </a:lnTo>
                <a:lnTo>
                  <a:pt x="590365" y="390768"/>
                </a:lnTo>
                <a:lnTo>
                  <a:pt x="631465" y="393644"/>
                </a:lnTo>
                <a:lnTo>
                  <a:pt x="601541" y="422406"/>
                </a:lnTo>
                <a:lnTo>
                  <a:pt x="527633" y="491793"/>
                </a:lnTo>
                <a:lnTo>
                  <a:pt x="549625" y="580236"/>
                </a:lnTo>
                <a:lnTo>
                  <a:pt x="559360" y="620143"/>
                </a:lnTo>
                <a:lnTo>
                  <a:pt x="522947" y="600369"/>
                </a:lnTo>
                <a:lnTo>
                  <a:pt x="433897" y="552193"/>
                </a:lnTo>
                <a:lnTo>
                  <a:pt x="356384" y="600010"/>
                </a:lnTo>
                <a:lnTo>
                  <a:pt x="321052" y="621941"/>
                </a:lnTo>
                <a:lnTo>
                  <a:pt x="328624" y="581314"/>
                </a:lnTo>
                <a:lnTo>
                  <a:pt x="347371" y="481727"/>
                </a:lnTo>
                <a:lnTo>
                  <a:pt x="277429" y="422765"/>
                </a:lnTo>
                <a:lnTo>
                  <a:pt x="246063" y="396160"/>
                </a:lnTo>
                <a:lnTo>
                  <a:pt x="287163" y="391127"/>
                </a:lnTo>
                <a:lnTo>
                  <a:pt x="387750" y="377825"/>
                </a:lnTo>
                <a:lnTo>
                  <a:pt x="422360" y="293696"/>
                </a:lnTo>
                <a:close/>
                <a:moveTo>
                  <a:pt x="438944" y="152316"/>
                </a:moveTo>
                <a:cubicBezTo>
                  <a:pt x="359725" y="152316"/>
                  <a:pt x="288429" y="184363"/>
                  <a:pt x="236576" y="236216"/>
                </a:cubicBezTo>
                <a:cubicBezTo>
                  <a:pt x="184724" y="288068"/>
                  <a:pt x="152676" y="359725"/>
                  <a:pt x="152676" y="438583"/>
                </a:cubicBezTo>
                <a:cubicBezTo>
                  <a:pt x="152676" y="517802"/>
                  <a:pt x="184724" y="589099"/>
                  <a:pt x="236576" y="640951"/>
                </a:cubicBezTo>
                <a:cubicBezTo>
                  <a:pt x="288429" y="692803"/>
                  <a:pt x="359725" y="724851"/>
                  <a:pt x="438944" y="724851"/>
                </a:cubicBezTo>
                <a:cubicBezTo>
                  <a:pt x="517803" y="724851"/>
                  <a:pt x="589460" y="692803"/>
                  <a:pt x="641312" y="640951"/>
                </a:cubicBezTo>
                <a:cubicBezTo>
                  <a:pt x="693164" y="589099"/>
                  <a:pt x="724852" y="517802"/>
                  <a:pt x="724852" y="438583"/>
                </a:cubicBezTo>
                <a:cubicBezTo>
                  <a:pt x="724852" y="359725"/>
                  <a:pt x="693164" y="288068"/>
                  <a:pt x="641312" y="236216"/>
                </a:cubicBezTo>
                <a:cubicBezTo>
                  <a:pt x="589460" y="184363"/>
                  <a:pt x="517803" y="152316"/>
                  <a:pt x="438944" y="152316"/>
                </a:cubicBezTo>
                <a:close/>
                <a:moveTo>
                  <a:pt x="438944" y="0"/>
                </a:moveTo>
                <a:cubicBezTo>
                  <a:pt x="463430" y="0"/>
                  <a:pt x="473873" y="18004"/>
                  <a:pt x="484675" y="36369"/>
                </a:cubicBezTo>
                <a:cubicBezTo>
                  <a:pt x="490076" y="45371"/>
                  <a:pt x="495478" y="54733"/>
                  <a:pt x="499439" y="55453"/>
                </a:cubicBezTo>
                <a:cubicBezTo>
                  <a:pt x="503400" y="55813"/>
                  <a:pt x="511321" y="48972"/>
                  <a:pt x="519243" y="42130"/>
                </a:cubicBezTo>
                <a:cubicBezTo>
                  <a:pt x="535447" y="27727"/>
                  <a:pt x="550931" y="13683"/>
                  <a:pt x="574336" y="21245"/>
                </a:cubicBezTo>
                <a:cubicBezTo>
                  <a:pt x="597742" y="28807"/>
                  <a:pt x="602423" y="49692"/>
                  <a:pt x="607104" y="70217"/>
                </a:cubicBezTo>
                <a:cubicBezTo>
                  <a:pt x="609265" y="80659"/>
                  <a:pt x="611425" y="91102"/>
                  <a:pt x="615026" y="92902"/>
                </a:cubicBezTo>
                <a:cubicBezTo>
                  <a:pt x="618627" y="94702"/>
                  <a:pt x="628349" y="90381"/>
                  <a:pt x="638071" y="86060"/>
                </a:cubicBezTo>
                <a:cubicBezTo>
                  <a:pt x="657516" y="77778"/>
                  <a:pt x="676601" y="69136"/>
                  <a:pt x="696765" y="83540"/>
                </a:cubicBezTo>
                <a:cubicBezTo>
                  <a:pt x="716570" y="97943"/>
                  <a:pt x="714770" y="118828"/>
                  <a:pt x="712609" y="140433"/>
                </a:cubicBezTo>
                <a:cubicBezTo>
                  <a:pt x="711529" y="150515"/>
                  <a:pt x="710449" y="161318"/>
                  <a:pt x="712969" y="164199"/>
                </a:cubicBezTo>
                <a:cubicBezTo>
                  <a:pt x="716210" y="167079"/>
                  <a:pt x="726652" y="165999"/>
                  <a:pt x="737095" y="164919"/>
                </a:cubicBezTo>
                <a:cubicBezTo>
                  <a:pt x="758340" y="163118"/>
                  <a:pt x="779225" y="160958"/>
                  <a:pt x="793628" y="180763"/>
                </a:cubicBezTo>
                <a:cubicBezTo>
                  <a:pt x="808392" y="200567"/>
                  <a:pt x="799750" y="219652"/>
                  <a:pt x="791108" y="239456"/>
                </a:cubicBezTo>
                <a:cubicBezTo>
                  <a:pt x="787147" y="248819"/>
                  <a:pt x="782826" y="258901"/>
                  <a:pt x="784626" y="262502"/>
                </a:cubicBezTo>
                <a:cubicBezTo>
                  <a:pt x="786427" y="266103"/>
                  <a:pt x="796509" y="268263"/>
                  <a:pt x="806951" y="270424"/>
                </a:cubicBezTo>
                <a:cubicBezTo>
                  <a:pt x="827836" y="275105"/>
                  <a:pt x="848361" y="279786"/>
                  <a:pt x="856283" y="302831"/>
                </a:cubicBezTo>
                <a:cubicBezTo>
                  <a:pt x="863845" y="326237"/>
                  <a:pt x="849802" y="342081"/>
                  <a:pt x="835398" y="358285"/>
                </a:cubicBezTo>
                <a:cubicBezTo>
                  <a:pt x="828196" y="365846"/>
                  <a:pt x="821355" y="374128"/>
                  <a:pt x="822075" y="377729"/>
                </a:cubicBezTo>
                <a:cubicBezTo>
                  <a:pt x="822795" y="381690"/>
                  <a:pt x="831797" y="387451"/>
                  <a:pt x="840799" y="392493"/>
                </a:cubicBezTo>
                <a:cubicBezTo>
                  <a:pt x="859524" y="403295"/>
                  <a:pt x="877528" y="414098"/>
                  <a:pt x="877528" y="438583"/>
                </a:cubicBezTo>
                <a:cubicBezTo>
                  <a:pt x="877528" y="463069"/>
                  <a:pt x="859524" y="473872"/>
                  <a:pt x="840799" y="484674"/>
                </a:cubicBezTo>
                <a:cubicBezTo>
                  <a:pt x="831797" y="489716"/>
                  <a:pt x="822795" y="495477"/>
                  <a:pt x="822075" y="499078"/>
                </a:cubicBezTo>
                <a:cubicBezTo>
                  <a:pt x="821355" y="503399"/>
                  <a:pt x="828196" y="510961"/>
                  <a:pt x="835398" y="518882"/>
                </a:cubicBezTo>
                <a:cubicBezTo>
                  <a:pt x="849802" y="535086"/>
                  <a:pt x="863845" y="550930"/>
                  <a:pt x="856283" y="573975"/>
                </a:cubicBezTo>
                <a:cubicBezTo>
                  <a:pt x="848361" y="597741"/>
                  <a:pt x="827836" y="602062"/>
                  <a:pt x="806951" y="606743"/>
                </a:cubicBezTo>
                <a:cubicBezTo>
                  <a:pt x="796509" y="608904"/>
                  <a:pt x="786427" y="611424"/>
                  <a:pt x="784626" y="614665"/>
                </a:cubicBezTo>
                <a:cubicBezTo>
                  <a:pt x="782826" y="618266"/>
                  <a:pt x="787147" y="627988"/>
                  <a:pt x="791108" y="637710"/>
                </a:cubicBezTo>
                <a:cubicBezTo>
                  <a:pt x="799750" y="657515"/>
                  <a:pt x="808392" y="676600"/>
                  <a:pt x="793628" y="696404"/>
                </a:cubicBezTo>
                <a:cubicBezTo>
                  <a:pt x="779225" y="716209"/>
                  <a:pt x="758340" y="714408"/>
                  <a:pt x="737095" y="712248"/>
                </a:cubicBezTo>
                <a:cubicBezTo>
                  <a:pt x="726652" y="711168"/>
                  <a:pt x="716210" y="710087"/>
                  <a:pt x="712969" y="712968"/>
                </a:cubicBezTo>
                <a:cubicBezTo>
                  <a:pt x="710449" y="715849"/>
                  <a:pt x="711529" y="726291"/>
                  <a:pt x="712609" y="737094"/>
                </a:cubicBezTo>
                <a:cubicBezTo>
                  <a:pt x="714770" y="757979"/>
                  <a:pt x="716570" y="778864"/>
                  <a:pt x="696765" y="793627"/>
                </a:cubicBezTo>
                <a:cubicBezTo>
                  <a:pt x="676601" y="808031"/>
                  <a:pt x="657516" y="799389"/>
                  <a:pt x="638071" y="791107"/>
                </a:cubicBezTo>
                <a:cubicBezTo>
                  <a:pt x="628349" y="786786"/>
                  <a:pt x="618627" y="782465"/>
                  <a:pt x="615026" y="784265"/>
                </a:cubicBezTo>
                <a:cubicBezTo>
                  <a:pt x="611425" y="786065"/>
                  <a:pt x="609265" y="796508"/>
                  <a:pt x="607104" y="806590"/>
                </a:cubicBezTo>
                <a:cubicBezTo>
                  <a:pt x="602423" y="827835"/>
                  <a:pt x="597742" y="848000"/>
                  <a:pt x="574336" y="855922"/>
                </a:cubicBezTo>
                <a:cubicBezTo>
                  <a:pt x="550931" y="863484"/>
                  <a:pt x="535447" y="849440"/>
                  <a:pt x="519243" y="835397"/>
                </a:cubicBezTo>
                <a:cubicBezTo>
                  <a:pt x="511321" y="828195"/>
                  <a:pt x="503400" y="820994"/>
                  <a:pt x="499439" y="821714"/>
                </a:cubicBezTo>
                <a:cubicBezTo>
                  <a:pt x="495478" y="822434"/>
                  <a:pt x="490076" y="831796"/>
                  <a:pt x="484675" y="840798"/>
                </a:cubicBezTo>
                <a:cubicBezTo>
                  <a:pt x="473873" y="859163"/>
                  <a:pt x="463430" y="877527"/>
                  <a:pt x="438944" y="877527"/>
                </a:cubicBezTo>
                <a:cubicBezTo>
                  <a:pt x="414458" y="877527"/>
                  <a:pt x="403656" y="859163"/>
                  <a:pt x="392853" y="840798"/>
                </a:cubicBezTo>
                <a:cubicBezTo>
                  <a:pt x="387452" y="831796"/>
                  <a:pt x="382051" y="822434"/>
                  <a:pt x="378090" y="821714"/>
                </a:cubicBezTo>
                <a:cubicBezTo>
                  <a:pt x="374489" y="820994"/>
                  <a:pt x="366207" y="828195"/>
                  <a:pt x="358285" y="835397"/>
                </a:cubicBezTo>
                <a:cubicBezTo>
                  <a:pt x="342441" y="849440"/>
                  <a:pt x="326598" y="863484"/>
                  <a:pt x="303192" y="855922"/>
                </a:cubicBezTo>
                <a:cubicBezTo>
                  <a:pt x="279787" y="848000"/>
                  <a:pt x="275466" y="827835"/>
                  <a:pt x="270784" y="806590"/>
                </a:cubicBezTo>
                <a:cubicBezTo>
                  <a:pt x="268264" y="796508"/>
                  <a:pt x="266463" y="786065"/>
                  <a:pt x="262863" y="784265"/>
                </a:cubicBezTo>
                <a:cubicBezTo>
                  <a:pt x="259262" y="782465"/>
                  <a:pt x="249179" y="786786"/>
                  <a:pt x="239817" y="791107"/>
                </a:cubicBezTo>
                <a:cubicBezTo>
                  <a:pt x="220012" y="799389"/>
                  <a:pt x="200567" y="808031"/>
                  <a:pt x="181123" y="793627"/>
                </a:cubicBezTo>
                <a:cubicBezTo>
                  <a:pt x="160958" y="778864"/>
                  <a:pt x="163118" y="757979"/>
                  <a:pt x="165279" y="737094"/>
                </a:cubicBezTo>
                <a:cubicBezTo>
                  <a:pt x="166359" y="726291"/>
                  <a:pt x="167439" y="715849"/>
                  <a:pt x="164559" y="712968"/>
                </a:cubicBezTo>
                <a:cubicBezTo>
                  <a:pt x="161678" y="710087"/>
                  <a:pt x="150876" y="711168"/>
                  <a:pt x="140793" y="712248"/>
                </a:cubicBezTo>
                <a:cubicBezTo>
                  <a:pt x="119188" y="714408"/>
                  <a:pt x="98303" y="716209"/>
                  <a:pt x="83900" y="696404"/>
                </a:cubicBezTo>
                <a:cubicBezTo>
                  <a:pt x="69496" y="676600"/>
                  <a:pt x="77778" y="657515"/>
                  <a:pt x="86420" y="637710"/>
                </a:cubicBezTo>
                <a:cubicBezTo>
                  <a:pt x="90741" y="627988"/>
                  <a:pt x="95062" y="618266"/>
                  <a:pt x="92902" y="614665"/>
                </a:cubicBezTo>
                <a:cubicBezTo>
                  <a:pt x="91461" y="611424"/>
                  <a:pt x="81019" y="608904"/>
                  <a:pt x="70576" y="606743"/>
                </a:cubicBezTo>
                <a:cubicBezTo>
                  <a:pt x="49692" y="602062"/>
                  <a:pt x="29167" y="597741"/>
                  <a:pt x="21605" y="573975"/>
                </a:cubicBezTo>
                <a:cubicBezTo>
                  <a:pt x="14043" y="550930"/>
                  <a:pt x="28086" y="535086"/>
                  <a:pt x="42130" y="518882"/>
                </a:cubicBezTo>
                <a:cubicBezTo>
                  <a:pt x="48971" y="510961"/>
                  <a:pt x="56173" y="503399"/>
                  <a:pt x="55453" y="499078"/>
                </a:cubicBezTo>
                <a:cubicBezTo>
                  <a:pt x="55093" y="495477"/>
                  <a:pt x="45731" y="489716"/>
                  <a:pt x="36728" y="484674"/>
                </a:cubicBezTo>
                <a:cubicBezTo>
                  <a:pt x="18364" y="473872"/>
                  <a:pt x="0" y="463069"/>
                  <a:pt x="0" y="438583"/>
                </a:cubicBezTo>
                <a:cubicBezTo>
                  <a:pt x="0" y="414098"/>
                  <a:pt x="18364" y="403295"/>
                  <a:pt x="36728" y="392493"/>
                </a:cubicBezTo>
                <a:cubicBezTo>
                  <a:pt x="45731" y="387451"/>
                  <a:pt x="55093" y="381690"/>
                  <a:pt x="55453" y="377729"/>
                </a:cubicBezTo>
                <a:cubicBezTo>
                  <a:pt x="56173" y="374128"/>
                  <a:pt x="48971" y="365846"/>
                  <a:pt x="42130" y="358285"/>
                </a:cubicBezTo>
                <a:cubicBezTo>
                  <a:pt x="28086" y="342081"/>
                  <a:pt x="14043" y="326237"/>
                  <a:pt x="21605" y="302831"/>
                </a:cubicBezTo>
                <a:cubicBezTo>
                  <a:pt x="29167" y="279786"/>
                  <a:pt x="49692" y="275105"/>
                  <a:pt x="70576" y="270424"/>
                </a:cubicBezTo>
                <a:cubicBezTo>
                  <a:pt x="81019" y="268263"/>
                  <a:pt x="91461" y="266103"/>
                  <a:pt x="92902" y="262502"/>
                </a:cubicBezTo>
                <a:cubicBezTo>
                  <a:pt x="95062" y="258901"/>
                  <a:pt x="90741" y="248819"/>
                  <a:pt x="86420" y="239456"/>
                </a:cubicBezTo>
                <a:cubicBezTo>
                  <a:pt x="77778" y="219652"/>
                  <a:pt x="69496" y="200567"/>
                  <a:pt x="83900" y="180763"/>
                </a:cubicBezTo>
                <a:cubicBezTo>
                  <a:pt x="98303" y="160958"/>
                  <a:pt x="119188" y="163118"/>
                  <a:pt x="140793" y="164919"/>
                </a:cubicBezTo>
                <a:cubicBezTo>
                  <a:pt x="150876" y="165999"/>
                  <a:pt x="161678" y="167079"/>
                  <a:pt x="164559" y="164199"/>
                </a:cubicBezTo>
                <a:cubicBezTo>
                  <a:pt x="167439" y="161318"/>
                  <a:pt x="166359" y="150515"/>
                  <a:pt x="165279" y="140433"/>
                </a:cubicBezTo>
                <a:cubicBezTo>
                  <a:pt x="163118" y="118828"/>
                  <a:pt x="160958" y="97943"/>
                  <a:pt x="181123" y="83540"/>
                </a:cubicBezTo>
                <a:cubicBezTo>
                  <a:pt x="200567" y="69136"/>
                  <a:pt x="220012" y="77778"/>
                  <a:pt x="239817" y="86060"/>
                </a:cubicBezTo>
                <a:cubicBezTo>
                  <a:pt x="249179" y="90381"/>
                  <a:pt x="259262" y="94702"/>
                  <a:pt x="262863" y="92902"/>
                </a:cubicBezTo>
                <a:cubicBezTo>
                  <a:pt x="266463" y="91102"/>
                  <a:pt x="268264" y="80659"/>
                  <a:pt x="270784" y="70217"/>
                </a:cubicBezTo>
                <a:cubicBezTo>
                  <a:pt x="275466" y="49692"/>
                  <a:pt x="279787" y="28807"/>
                  <a:pt x="303192" y="21245"/>
                </a:cubicBezTo>
                <a:cubicBezTo>
                  <a:pt x="326598" y="13683"/>
                  <a:pt x="342441" y="27727"/>
                  <a:pt x="358285" y="42130"/>
                </a:cubicBezTo>
                <a:cubicBezTo>
                  <a:pt x="366207" y="48972"/>
                  <a:pt x="374489" y="55813"/>
                  <a:pt x="378090" y="55453"/>
                </a:cubicBezTo>
                <a:cubicBezTo>
                  <a:pt x="382051" y="54733"/>
                  <a:pt x="387452" y="45371"/>
                  <a:pt x="392853" y="36369"/>
                </a:cubicBezTo>
                <a:cubicBezTo>
                  <a:pt x="403656" y="18004"/>
                  <a:pt x="414458" y="0"/>
                  <a:pt x="438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89149046-7D79-48D4-8339-7D99FEBF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132" y="4395700"/>
            <a:ext cx="464466" cy="696070"/>
          </a:xfrm>
          <a:custGeom>
            <a:avLst/>
            <a:gdLst>
              <a:gd name="T0" fmla="*/ 1277 w 1626"/>
              <a:gd name="T1" fmla="*/ 632 h 2438"/>
              <a:gd name="T2" fmla="*/ 1236 w 1626"/>
              <a:gd name="T3" fmla="*/ 615 h 2438"/>
              <a:gd name="T4" fmla="*/ 1178 w 1626"/>
              <a:gd name="T5" fmla="*/ 683 h 2438"/>
              <a:gd name="T6" fmla="*/ 1289 w 1626"/>
              <a:gd name="T7" fmla="*/ 761 h 2438"/>
              <a:gd name="T8" fmla="*/ 1240 w 1626"/>
              <a:gd name="T9" fmla="*/ 803 h 2438"/>
              <a:gd name="T10" fmla="*/ 1196 w 1626"/>
              <a:gd name="T11" fmla="*/ 784 h 2438"/>
              <a:gd name="T12" fmla="*/ 1371 w 1626"/>
              <a:gd name="T13" fmla="*/ 730 h 2438"/>
              <a:gd name="T14" fmla="*/ 1232 w 1626"/>
              <a:gd name="T15" fmla="*/ 555 h 2438"/>
              <a:gd name="T16" fmla="*/ 1136 w 1626"/>
              <a:gd name="T17" fmla="*/ 597 h 2438"/>
              <a:gd name="T18" fmla="*/ 1126 w 1626"/>
              <a:gd name="T19" fmla="*/ 811 h 2438"/>
              <a:gd name="T20" fmla="*/ 1239 w 1626"/>
              <a:gd name="T21" fmla="*/ 861 h 2438"/>
              <a:gd name="T22" fmla="*/ 1367 w 1626"/>
              <a:gd name="T23" fmla="*/ 774 h 2438"/>
              <a:gd name="T24" fmla="*/ 1041 w 1626"/>
              <a:gd name="T25" fmla="*/ 854 h 2438"/>
              <a:gd name="T26" fmla="*/ 964 w 1626"/>
              <a:gd name="T27" fmla="*/ 854 h 2438"/>
              <a:gd name="T28" fmla="*/ 765 w 1626"/>
              <a:gd name="T29" fmla="*/ 726 h 2438"/>
              <a:gd name="T30" fmla="*/ 723 w 1626"/>
              <a:gd name="T31" fmla="*/ 739 h 2438"/>
              <a:gd name="T32" fmla="*/ 720 w 1626"/>
              <a:gd name="T33" fmla="*/ 794 h 2438"/>
              <a:gd name="T34" fmla="*/ 750 w 1626"/>
              <a:gd name="T35" fmla="*/ 806 h 2438"/>
              <a:gd name="T36" fmla="*/ 809 w 1626"/>
              <a:gd name="T37" fmla="*/ 767 h 2438"/>
              <a:gd name="T38" fmla="*/ 812 w 1626"/>
              <a:gd name="T39" fmla="*/ 714 h 2438"/>
              <a:gd name="T40" fmla="*/ 727 w 1626"/>
              <a:gd name="T41" fmla="*/ 623 h 2438"/>
              <a:gd name="T42" fmla="*/ 759 w 1626"/>
              <a:gd name="T43" fmla="*/ 615 h 2438"/>
              <a:gd name="T44" fmla="*/ 812 w 1626"/>
              <a:gd name="T45" fmla="*/ 656 h 2438"/>
              <a:gd name="T46" fmla="*/ 737 w 1626"/>
              <a:gd name="T47" fmla="*/ 683 h 2438"/>
              <a:gd name="T48" fmla="*/ 675 w 1626"/>
              <a:gd name="T49" fmla="*/ 700 h 2438"/>
              <a:gd name="T50" fmla="*/ 631 w 1626"/>
              <a:gd name="T51" fmla="*/ 774 h 2438"/>
              <a:gd name="T52" fmla="*/ 657 w 1626"/>
              <a:gd name="T53" fmla="*/ 836 h 2438"/>
              <a:gd name="T54" fmla="*/ 776 w 1626"/>
              <a:gd name="T55" fmla="*/ 851 h 2438"/>
              <a:gd name="T56" fmla="*/ 818 w 1626"/>
              <a:gd name="T57" fmla="*/ 822 h 2438"/>
              <a:gd name="T58" fmla="*/ 828 w 1626"/>
              <a:gd name="T59" fmla="*/ 854 h 2438"/>
              <a:gd name="T60" fmla="*/ 891 w 1626"/>
              <a:gd name="T61" fmla="*/ 815 h 2438"/>
              <a:gd name="T62" fmla="*/ 888 w 1626"/>
              <a:gd name="T63" fmla="*/ 668 h 2438"/>
              <a:gd name="T64" fmla="*/ 877 w 1626"/>
              <a:gd name="T65" fmla="*/ 599 h 2438"/>
              <a:gd name="T66" fmla="*/ 765 w 1626"/>
              <a:gd name="T67" fmla="*/ 555 h 2438"/>
              <a:gd name="T68" fmla="*/ 679 w 1626"/>
              <a:gd name="T69" fmla="*/ 576 h 2438"/>
              <a:gd name="T70" fmla="*/ 255 w 1626"/>
              <a:gd name="T71" fmla="*/ 723 h 2438"/>
              <a:gd name="T72" fmla="*/ 304 w 1626"/>
              <a:gd name="T73" fmla="*/ 826 h 2438"/>
              <a:gd name="T74" fmla="*/ 509 w 1626"/>
              <a:gd name="T75" fmla="*/ 847 h 2438"/>
              <a:gd name="T76" fmla="*/ 564 w 1626"/>
              <a:gd name="T77" fmla="*/ 801 h 2438"/>
              <a:gd name="T78" fmla="*/ 567 w 1626"/>
              <a:gd name="T79" fmla="*/ 673 h 2438"/>
              <a:gd name="T80" fmla="*/ 523 w 1626"/>
              <a:gd name="T81" fmla="*/ 632 h 2438"/>
              <a:gd name="T82" fmla="*/ 360 w 1626"/>
              <a:gd name="T83" fmla="*/ 576 h 2438"/>
              <a:gd name="T84" fmla="*/ 348 w 1626"/>
              <a:gd name="T85" fmla="*/ 551 h 2438"/>
              <a:gd name="T86" fmla="*/ 416 w 1626"/>
              <a:gd name="T87" fmla="*/ 512 h 2438"/>
              <a:gd name="T88" fmla="*/ 467 w 1626"/>
              <a:gd name="T89" fmla="*/ 525 h 2438"/>
              <a:gd name="T90" fmla="*/ 571 w 1626"/>
              <a:gd name="T91" fmla="*/ 567 h 2438"/>
              <a:gd name="T92" fmla="*/ 417 w 1626"/>
              <a:gd name="T93" fmla="*/ 444 h 2438"/>
              <a:gd name="T94" fmla="*/ 338 w 1626"/>
              <a:gd name="T95" fmla="*/ 458 h 2438"/>
              <a:gd name="T96" fmla="*/ 270 w 1626"/>
              <a:gd name="T97" fmla="*/ 557 h 2438"/>
              <a:gd name="T98" fmla="*/ 307 w 1626"/>
              <a:gd name="T99" fmla="*/ 638 h 2438"/>
              <a:gd name="T100" fmla="*/ 464 w 1626"/>
              <a:gd name="T101" fmla="*/ 695 h 2438"/>
              <a:gd name="T102" fmla="*/ 493 w 1626"/>
              <a:gd name="T103" fmla="*/ 713 h 2438"/>
              <a:gd name="T104" fmla="*/ 482 w 1626"/>
              <a:gd name="T105" fmla="*/ 776 h 2438"/>
              <a:gd name="T106" fmla="*/ 422 w 1626"/>
              <a:gd name="T107" fmla="*/ 792 h 2438"/>
              <a:gd name="T108" fmla="*/ 335 w 1626"/>
              <a:gd name="T109" fmla="*/ 715 h 2438"/>
              <a:gd name="T110" fmla="*/ 1575 w 1626"/>
              <a:gd name="T111" fmla="*/ 0 h 2438"/>
              <a:gd name="T112" fmla="*/ 1625 w 1626"/>
              <a:gd name="T113" fmla="*/ 2302 h 2438"/>
              <a:gd name="T114" fmla="*/ 813 w 1626"/>
              <a:gd name="T115" fmla="*/ 1512 h 2438"/>
              <a:gd name="T116" fmla="*/ 0 w 1626"/>
              <a:gd name="T117" fmla="*/ 2302 h 2438"/>
              <a:gd name="T118" fmla="*/ 52 w 1626"/>
              <a:gd name="T119" fmla="*/ 0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26" h="2438">
                <a:moveTo>
                  <a:pt x="1294" y="683"/>
                </a:moveTo>
                <a:lnTo>
                  <a:pt x="1294" y="683"/>
                </a:lnTo>
                <a:cubicBezTo>
                  <a:pt x="1293" y="660"/>
                  <a:pt x="1287" y="644"/>
                  <a:pt x="1277" y="632"/>
                </a:cubicBezTo>
                <a:lnTo>
                  <a:pt x="1277" y="632"/>
                </a:lnTo>
                <a:cubicBezTo>
                  <a:pt x="1266" y="620"/>
                  <a:pt x="1252" y="615"/>
                  <a:pt x="1236" y="615"/>
                </a:cubicBezTo>
                <a:lnTo>
                  <a:pt x="1236" y="615"/>
                </a:lnTo>
                <a:cubicBezTo>
                  <a:pt x="1219" y="615"/>
                  <a:pt x="1206" y="621"/>
                  <a:pt x="1194" y="633"/>
                </a:cubicBezTo>
                <a:lnTo>
                  <a:pt x="1194" y="633"/>
                </a:lnTo>
                <a:cubicBezTo>
                  <a:pt x="1183" y="645"/>
                  <a:pt x="1178" y="662"/>
                  <a:pt x="1178" y="683"/>
                </a:cubicBezTo>
                <a:lnTo>
                  <a:pt x="1294" y="683"/>
                </a:lnTo>
                <a:close/>
                <a:moveTo>
                  <a:pt x="1289" y="761"/>
                </a:moveTo>
                <a:lnTo>
                  <a:pt x="1289" y="761"/>
                </a:lnTo>
                <a:cubicBezTo>
                  <a:pt x="1285" y="776"/>
                  <a:pt x="1279" y="786"/>
                  <a:pt x="1271" y="793"/>
                </a:cubicBezTo>
                <a:lnTo>
                  <a:pt x="1271" y="793"/>
                </a:lnTo>
                <a:cubicBezTo>
                  <a:pt x="1263" y="800"/>
                  <a:pt x="1252" y="803"/>
                  <a:pt x="1240" y="803"/>
                </a:cubicBezTo>
                <a:lnTo>
                  <a:pt x="1240" y="803"/>
                </a:lnTo>
                <a:cubicBezTo>
                  <a:pt x="1223" y="803"/>
                  <a:pt x="1207" y="797"/>
                  <a:pt x="1196" y="784"/>
                </a:cubicBezTo>
                <a:lnTo>
                  <a:pt x="1196" y="784"/>
                </a:lnTo>
                <a:cubicBezTo>
                  <a:pt x="1184" y="771"/>
                  <a:pt x="1177" y="753"/>
                  <a:pt x="1177" y="730"/>
                </a:cubicBezTo>
                <a:lnTo>
                  <a:pt x="1371" y="730"/>
                </a:lnTo>
                <a:lnTo>
                  <a:pt x="1371" y="730"/>
                </a:lnTo>
                <a:cubicBezTo>
                  <a:pt x="1371" y="671"/>
                  <a:pt x="1360" y="628"/>
                  <a:pt x="1334" y="599"/>
                </a:cubicBezTo>
                <a:lnTo>
                  <a:pt x="1334" y="599"/>
                </a:lnTo>
                <a:cubicBezTo>
                  <a:pt x="1309" y="570"/>
                  <a:pt x="1275" y="555"/>
                  <a:pt x="1232" y="555"/>
                </a:cubicBezTo>
                <a:lnTo>
                  <a:pt x="1232" y="555"/>
                </a:lnTo>
                <a:cubicBezTo>
                  <a:pt x="1193" y="555"/>
                  <a:pt x="1161" y="569"/>
                  <a:pt x="1136" y="597"/>
                </a:cubicBezTo>
                <a:lnTo>
                  <a:pt x="1136" y="597"/>
                </a:lnTo>
                <a:cubicBezTo>
                  <a:pt x="1111" y="624"/>
                  <a:pt x="1098" y="661"/>
                  <a:pt x="1098" y="710"/>
                </a:cubicBezTo>
                <a:lnTo>
                  <a:pt x="1098" y="710"/>
                </a:lnTo>
                <a:cubicBezTo>
                  <a:pt x="1098" y="751"/>
                  <a:pt x="1108" y="784"/>
                  <a:pt x="1126" y="811"/>
                </a:cubicBezTo>
                <a:lnTo>
                  <a:pt x="1126" y="811"/>
                </a:lnTo>
                <a:cubicBezTo>
                  <a:pt x="1151" y="844"/>
                  <a:pt x="1189" y="861"/>
                  <a:pt x="1239" y="861"/>
                </a:cubicBezTo>
                <a:lnTo>
                  <a:pt x="1239" y="861"/>
                </a:lnTo>
                <a:cubicBezTo>
                  <a:pt x="1272" y="861"/>
                  <a:pt x="1298" y="853"/>
                  <a:pt x="1320" y="839"/>
                </a:cubicBezTo>
                <a:lnTo>
                  <a:pt x="1320" y="839"/>
                </a:lnTo>
                <a:cubicBezTo>
                  <a:pt x="1341" y="824"/>
                  <a:pt x="1357" y="802"/>
                  <a:pt x="1367" y="774"/>
                </a:cubicBezTo>
                <a:lnTo>
                  <a:pt x="1289" y="761"/>
                </a:lnTo>
                <a:close/>
                <a:moveTo>
                  <a:pt x="964" y="854"/>
                </a:moveTo>
                <a:lnTo>
                  <a:pt x="1041" y="854"/>
                </a:lnTo>
                <a:lnTo>
                  <a:pt x="1041" y="451"/>
                </a:lnTo>
                <a:lnTo>
                  <a:pt x="964" y="451"/>
                </a:lnTo>
                <a:lnTo>
                  <a:pt x="964" y="854"/>
                </a:lnTo>
                <a:close/>
                <a:moveTo>
                  <a:pt x="812" y="714"/>
                </a:moveTo>
                <a:lnTo>
                  <a:pt x="812" y="714"/>
                </a:lnTo>
                <a:cubicBezTo>
                  <a:pt x="802" y="718"/>
                  <a:pt x="786" y="721"/>
                  <a:pt x="765" y="726"/>
                </a:cubicBezTo>
                <a:lnTo>
                  <a:pt x="765" y="726"/>
                </a:lnTo>
                <a:cubicBezTo>
                  <a:pt x="744" y="730"/>
                  <a:pt x="729" y="735"/>
                  <a:pt x="723" y="739"/>
                </a:cubicBezTo>
                <a:lnTo>
                  <a:pt x="723" y="739"/>
                </a:lnTo>
                <a:cubicBezTo>
                  <a:pt x="713" y="746"/>
                  <a:pt x="708" y="756"/>
                  <a:pt x="708" y="766"/>
                </a:cubicBezTo>
                <a:lnTo>
                  <a:pt x="708" y="766"/>
                </a:lnTo>
                <a:cubicBezTo>
                  <a:pt x="708" y="777"/>
                  <a:pt x="712" y="787"/>
                  <a:pt x="720" y="794"/>
                </a:cubicBezTo>
                <a:lnTo>
                  <a:pt x="720" y="794"/>
                </a:lnTo>
                <a:cubicBezTo>
                  <a:pt x="728" y="802"/>
                  <a:pt x="738" y="806"/>
                  <a:pt x="750" y="806"/>
                </a:cubicBezTo>
                <a:lnTo>
                  <a:pt x="750" y="806"/>
                </a:lnTo>
                <a:cubicBezTo>
                  <a:pt x="765" y="806"/>
                  <a:pt x="778" y="801"/>
                  <a:pt x="790" y="792"/>
                </a:cubicBezTo>
                <a:lnTo>
                  <a:pt x="790" y="792"/>
                </a:lnTo>
                <a:cubicBezTo>
                  <a:pt x="800" y="786"/>
                  <a:pt x="806" y="777"/>
                  <a:pt x="809" y="767"/>
                </a:cubicBezTo>
                <a:lnTo>
                  <a:pt x="809" y="767"/>
                </a:lnTo>
                <a:cubicBezTo>
                  <a:pt x="811" y="760"/>
                  <a:pt x="812" y="748"/>
                  <a:pt x="812" y="729"/>
                </a:cubicBezTo>
                <a:lnTo>
                  <a:pt x="812" y="714"/>
                </a:lnTo>
                <a:close/>
                <a:moveTo>
                  <a:pt x="709" y="651"/>
                </a:moveTo>
                <a:lnTo>
                  <a:pt x="709" y="651"/>
                </a:lnTo>
                <a:cubicBezTo>
                  <a:pt x="714" y="638"/>
                  <a:pt x="719" y="628"/>
                  <a:pt x="727" y="623"/>
                </a:cubicBezTo>
                <a:lnTo>
                  <a:pt x="727" y="623"/>
                </a:lnTo>
                <a:cubicBezTo>
                  <a:pt x="735" y="618"/>
                  <a:pt x="746" y="615"/>
                  <a:pt x="759" y="615"/>
                </a:cubicBezTo>
                <a:lnTo>
                  <a:pt x="759" y="615"/>
                </a:lnTo>
                <a:cubicBezTo>
                  <a:pt x="780" y="615"/>
                  <a:pt x="793" y="618"/>
                  <a:pt x="801" y="624"/>
                </a:cubicBezTo>
                <a:lnTo>
                  <a:pt x="801" y="624"/>
                </a:lnTo>
                <a:cubicBezTo>
                  <a:pt x="808" y="630"/>
                  <a:pt x="812" y="641"/>
                  <a:pt x="812" y="656"/>
                </a:cubicBezTo>
                <a:lnTo>
                  <a:pt x="812" y="663"/>
                </a:lnTo>
                <a:lnTo>
                  <a:pt x="812" y="663"/>
                </a:lnTo>
                <a:cubicBezTo>
                  <a:pt x="798" y="669"/>
                  <a:pt x="773" y="676"/>
                  <a:pt x="737" y="683"/>
                </a:cubicBezTo>
                <a:lnTo>
                  <a:pt x="737" y="683"/>
                </a:lnTo>
                <a:cubicBezTo>
                  <a:pt x="710" y="688"/>
                  <a:pt x="689" y="694"/>
                  <a:pt x="675" y="700"/>
                </a:cubicBezTo>
                <a:lnTo>
                  <a:pt x="675" y="700"/>
                </a:lnTo>
                <a:cubicBezTo>
                  <a:pt x="661" y="708"/>
                  <a:pt x="650" y="718"/>
                  <a:pt x="643" y="730"/>
                </a:cubicBezTo>
                <a:lnTo>
                  <a:pt x="643" y="730"/>
                </a:lnTo>
                <a:cubicBezTo>
                  <a:pt x="634" y="743"/>
                  <a:pt x="631" y="758"/>
                  <a:pt x="631" y="774"/>
                </a:cubicBezTo>
                <a:lnTo>
                  <a:pt x="631" y="774"/>
                </a:lnTo>
                <a:cubicBezTo>
                  <a:pt x="631" y="799"/>
                  <a:pt x="639" y="820"/>
                  <a:pt x="657" y="836"/>
                </a:cubicBezTo>
                <a:lnTo>
                  <a:pt x="657" y="836"/>
                </a:lnTo>
                <a:cubicBezTo>
                  <a:pt x="674" y="852"/>
                  <a:pt x="698" y="861"/>
                  <a:pt x="728" y="861"/>
                </a:cubicBezTo>
                <a:lnTo>
                  <a:pt x="728" y="861"/>
                </a:lnTo>
                <a:cubicBezTo>
                  <a:pt x="745" y="861"/>
                  <a:pt x="760" y="857"/>
                  <a:pt x="776" y="851"/>
                </a:cubicBezTo>
                <a:lnTo>
                  <a:pt x="776" y="851"/>
                </a:lnTo>
                <a:cubicBezTo>
                  <a:pt x="790" y="844"/>
                  <a:pt x="805" y="835"/>
                  <a:pt x="818" y="822"/>
                </a:cubicBezTo>
                <a:lnTo>
                  <a:pt x="818" y="822"/>
                </a:lnTo>
                <a:cubicBezTo>
                  <a:pt x="819" y="824"/>
                  <a:pt x="819" y="827"/>
                  <a:pt x="821" y="831"/>
                </a:cubicBezTo>
                <a:lnTo>
                  <a:pt x="821" y="831"/>
                </a:lnTo>
                <a:cubicBezTo>
                  <a:pt x="823" y="841"/>
                  <a:pt x="826" y="849"/>
                  <a:pt x="828" y="854"/>
                </a:cubicBezTo>
                <a:lnTo>
                  <a:pt x="904" y="854"/>
                </a:lnTo>
                <a:lnTo>
                  <a:pt x="904" y="854"/>
                </a:lnTo>
                <a:cubicBezTo>
                  <a:pt x="898" y="840"/>
                  <a:pt x="893" y="827"/>
                  <a:pt x="891" y="815"/>
                </a:cubicBezTo>
                <a:lnTo>
                  <a:pt x="891" y="815"/>
                </a:lnTo>
                <a:cubicBezTo>
                  <a:pt x="888" y="802"/>
                  <a:pt x="887" y="784"/>
                  <a:pt x="887" y="758"/>
                </a:cubicBezTo>
                <a:lnTo>
                  <a:pt x="888" y="668"/>
                </a:lnTo>
                <a:lnTo>
                  <a:pt x="888" y="668"/>
                </a:lnTo>
                <a:cubicBezTo>
                  <a:pt x="888" y="635"/>
                  <a:pt x="884" y="612"/>
                  <a:pt x="877" y="599"/>
                </a:cubicBezTo>
                <a:lnTo>
                  <a:pt x="877" y="599"/>
                </a:lnTo>
                <a:cubicBezTo>
                  <a:pt x="870" y="587"/>
                  <a:pt x="859" y="576"/>
                  <a:pt x="842" y="568"/>
                </a:cubicBezTo>
                <a:lnTo>
                  <a:pt x="842" y="568"/>
                </a:lnTo>
                <a:cubicBezTo>
                  <a:pt x="825" y="559"/>
                  <a:pt x="799" y="555"/>
                  <a:pt x="765" y="555"/>
                </a:cubicBezTo>
                <a:lnTo>
                  <a:pt x="765" y="555"/>
                </a:lnTo>
                <a:cubicBezTo>
                  <a:pt x="727" y="555"/>
                  <a:pt x="698" y="562"/>
                  <a:pt x="679" y="576"/>
                </a:cubicBezTo>
                <a:lnTo>
                  <a:pt x="679" y="576"/>
                </a:lnTo>
                <a:cubicBezTo>
                  <a:pt x="660" y="589"/>
                  <a:pt x="647" y="610"/>
                  <a:pt x="638" y="639"/>
                </a:cubicBezTo>
                <a:lnTo>
                  <a:pt x="709" y="651"/>
                </a:lnTo>
                <a:close/>
                <a:moveTo>
                  <a:pt x="255" y="723"/>
                </a:moveTo>
                <a:lnTo>
                  <a:pt x="255" y="723"/>
                </a:lnTo>
                <a:cubicBezTo>
                  <a:pt x="261" y="768"/>
                  <a:pt x="277" y="802"/>
                  <a:pt x="304" y="826"/>
                </a:cubicBezTo>
                <a:lnTo>
                  <a:pt x="304" y="826"/>
                </a:lnTo>
                <a:cubicBezTo>
                  <a:pt x="332" y="850"/>
                  <a:pt x="371" y="861"/>
                  <a:pt x="422" y="861"/>
                </a:cubicBezTo>
                <a:lnTo>
                  <a:pt x="422" y="861"/>
                </a:lnTo>
                <a:cubicBezTo>
                  <a:pt x="457" y="861"/>
                  <a:pt x="486" y="856"/>
                  <a:pt x="509" y="847"/>
                </a:cubicBezTo>
                <a:lnTo>
                  <a:pt x="509" y="847"/>
                </a:lnTo>
                <a:cubicBezTo>
                  <a:pt x="533" y="837"/>
                  <a:pt x="551" y="822"/>
                  <a:pt x="564" y="801"/>
                </a:cubicBezTo>
                <a:lnTo>
                  <a:pt x="564" y="801"/>
                </a:lnTo>
                <a:cubicBezTo>
                  <a:pt x="577" y="781"/>
                  <a:pt x="583" y="760"/>
                  <a:pt x="583" y="737"/>
                </a:cubicBezTo>
                <a:lnTo>
                  <a:pt x="583" y="737"/>
                </a:lnTo>
                <a:cubicBezTo>
                  <a:pt x="583" y="711"/>
                  <a:pt x="578" y="690"/>
                  <a:pt x="567" y="673"/>
                </a:cubicBezTo>
                <a:lnTo>
                  <a:pt x="567" y="673"/>
                </a:lnTo>
                <a:cubicBezTo>
                  <a:pt x="556" y="655"/>
                  <a:pt x="542" y="641"/>
                  <a:pt x="523" y="632"/>
                </a:cubicBezTo>
                <a:lnTo>
                  <a:pt x="523" y="632"/>
                </a:lnTo>
                <a:cubicBezTo>
                  <a:pt x="503" y="622"/>
                  <a:pt x="474" y="612"/>
                  <a:pt x="435" y="602"/>
                </a:cubicBezTo>
                <a:lnTo>
                  <a:pt x="435" y="602"/>
                </a:lnTo>
                <a:cubicBezTo>
                  <a:pt x="395" y="593"/>
                  <a:pt x="370" y="584"/>
                  <a:pt x="360" y="576"/>
                </a:cubicBezTo>
                <a:lnTo>
                  <a:pt x="360" y="576"/>
                </a:lnTo>
                <a:cubicBezTo>
                  <a:pt x="352" y="569"/>
                  <a:pt x="348" y="560"/>
                  <a:pt x="348" y="551"/>
                </a:cubicBezTo>
                <a:lnTo>
                  <a:pt x="348" y="551"/>
                </a:lnTo>
                <a:cubicBezTo>
                  <a:pt x="348" y="540"/>
                  <a:pt x="352" y="532"/>
                  <a:pt x="361" y="526"/>
                </a:cubicBezTo>
                <a:lnTo>
                  <a:pt x="361" y="526"/>
                </a:lnTo>
                <a:cubicBezTo>
                  <a:pt x="374" y="517"/>
                  <a:pt x="393" y="512"/>
                  <a:pt x="416" y="512"/>
                </a:cubicBezTo>
                <a:lnTo>
                  <a:pt x="416" y="512"/>
                </a:lnTo>
                <a:cubicBezTo>
                  <a:pt x="439" y="512"/>
                  <a:pt x="456" y="516"/>
                  <a:pt x="467" y="525"/>
                </a:cubicBezTo>
                <a:lnTo>
                  <a:pt x="467" y="525"/>
                </a:lnTo>
                <a:cubicBezTo>
                  <a:pt x="479" y="534"/>
                  <a:pt x="487" y="549"/>
                  <a:pt x="490" y="570"/>
                </a:cubicBezTo>
                <a:lnTo>
                  <a:pt x="571" y="567"/>
                </a:lnTo>
                <a:lnTo>
                  <a:pt x="571" y="567"/>
                </a:lnTo>
                <a:cubicBezTo>
                  <a:pt x="570" y="529"/>
                  <a:pt x="557" y="499"/>
                  <a:pt x="532" y="477"/>
                </a:cubicBezTo>
                <a:lnTo>
                  <a:pt x="532" y="477"/>
                </a:lnTo>
                <a:cubicBezTo>
                  <a:pt x="506" y="455"/>
                  <a:pt x="467" y="444"/>
                  <a:pt x="417" y="444"/>
                </a:cubicBezTo>
                <a:lnTo>
                  <a:pt x="417" y="444"/>
                </a:lnTo>
                <a:cubicBezTo>
                  <a:pt x="386" y="444"/>
                  <a:pt x="359" y="449"/>
                  <a:pt x="338" y="458"/>
                </a:cubicBezTo>
                <a:lnTo>
                  <a:pt x="338" y="458"/>
                </a:lnTo>
                <a:cubicBezTo>
                  <a:pt x="316" y="468"/>
                  <a:pt x="299" y="481"/>
                  <a:pt x="287" y="499"/>
                </a:cubicBezTo>
                <a:lnTo>
                  <a:pt x="287" y="499"/>
                </a:lnTo>
                <a:cubicBezTo>
                  <a:pt x="276" y="517"/>
                  <a:pt x="270" y="536"/>
                  <a:pt x="270" y="557"/>
                </a:cubicBezTo>
                <a:lnTo>
                  <a:pt x="270" y="557"/>
                </a:lnTo>
                <a:cubicBezTo>
                  <a:pt x="270" y="589"/>
                  <a:pt x="282" y="616"/>
                  <a:pt x="307" y="638"/>
                </a:cubicBezTo>
                <a:lnTo>
                  <a:pt x="307" y="638"/>
                </a:lnTo>
                <a:cubicBezTo>
                  <a:pt x="325" y="653"/>
                  <a:pt x="355" y="667"/>
                  <a:pt x="399" y="678"/>
                </a:cubicBezTo>
                <a:lnTo>
                  <a:pt x="399" y="678"/>
                </a:lnTo>
                <a:cubicBezTo>
                  <a:pt x="433" y="686"/>
                  <a:pt x="455" y="691"/>
                  <a:pt x="464" y="695"/>
                </a:cubicBezTo>
                <a:lnTo>
                  <a:pt x="464" y="695"/>
                </a:lnTo>
                <a:cubicBezTo>
                  <a:pt x="478" y="700"/>
                  <a:pt x="487" y="706"/>
                  <a:pt x="493" y="713"/>
                </a:cubicBezTo>
                <a:lnTo>
                  <a:pt x="493" y="713"/>
                </a:lnTo>
                <a:cubicBezTo>
                  <a:pt x="499" y="719"/>
                  <a:pt x="502" y="728"/>
                  <a:pt x="502" y="737"/>
                </a:cubicBezTo>
                <a:lnTo>
                  <a:pt x="502" y="737"/>
                </a:lnTo>
                <a:cubicBezTo>
                  <a:pt x="502" y="752"/>
                  <a:pt x="495" y="765"/>
                  <a:pt x="482" y="776"/>
                </a:cubicBezTo>
                <a:lnTo>
                  <a:pt x="482" y="776"/>
                </a:lnTo>
                <a:cubicBezTo>
                  <a:pt x="469" y="787"/>
                  <a:pt x="449" y="792"/>
                  <a:pt x="422" y="792"/>
                </a:cubicBezTo>
                <a:lnTo>
                  <a:pt x="422" y="792"/>
                </a:lnTo>
                <a:cubicBezTo>
                  <a:pt x="398" y="792"/>
                  <a:pt x="378" y="786"/>
                  <a:pt x="363" y="774"/>
                </a:cubicBezTo>
                <a:lnTo>
                  <a:pt x="363" y="774"/>
                </a:lnTo>
                <a:cubicBezTo>
                  <a:pt x="349" y="761"/>
                  <a:pt x="340" y="742"/>
                  <a:pt x="335" y="715"/>
                </a:cubicBezTo>
                <a:lnTo>
                  <a:pt x="255" y="723"/>
                </a:lnTo>
                <a:close/>
                <a:moveTo>
                  <a:pt x="52" y="0"/>
                </a:moveTo>
                <a:lnTo>
                  <a:pt x="1575" y="0"/>
                </a:lnTo>
                <a:lnTo>
                  <a:pt x="1625" y="0"/>
                </a:lnTo>
                <a:lnTo>
                  <a:pt x="1625" y="49"/>
                </a:lnTo>
                <a:lnTo>
                  <a:pt x="1625" y="2302"/>
                </a:lnTo>
                <a:lnTo>
                  <a:pt x="1625" y="2437"/>
                </a:lnTo>
                <a:lnTo>
                  <a:pt x="1536" y="2335"/>
                </a:lnTo>
                <a:lnTo>
                  <a:pt x="813" y="1512"/>
                </a:lnTo>
                <a:lnTo>
                  <a:pt x="90" y="2335"/>
                </a:lnTo>
                <a:lnTo>
                  <a:pt x="0" y="2437"/>
                </a:lnTo>
                <a:lnTo>
                  <a:pt x="0" y="2302"/>
                </a:lnTo>
                <a:lnTo>
                  <a:pt x="0" y="49"/>
                </a:lnTo>
                <a:lnTo>
                  <a:pt x="0" y="0"/>
                </a:lnTo>
                <a:lnTo>
                  <a:pt x="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/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D7432FAA-CB4B-4506-8725-A0216BD80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034" y="4404023"/>
            <a:ext cx="695786" cy="679422"/>
          </a:xfrm>
          <a:custGeom>
            <a:avLst/>
            <a:gdLst>
              <a:gd name="connsiteX0" fmla="*/ 146844 w 877527"/>
              <a:gd name="connsiteY0" fmla="*/ 223838 h 856890"/>
              <a:gd name="connsiteX1" fmla="*/ 162320 w 877527"/>
              <a:gd name="connsiteY1" fmla="*/ 250485 h 856890"/>
              <a:gd name="connsiteX2" fmla="*/ 220265 w 877527"/>
              <a:gd name="connsiteY2" fmla="*/ 350953 h 856890"/>
              <a:gd name="connsiteX3" fmla="*/ 278211 w 877527"/>
              <a:gd name="connsiteY3" fmla="*/ 451060 h 856890"/>
              <a:gd name="connsiteX4" fmla="*/ 293327 w 877527"/>
              <a:gd name="connsiteY4" fmla="*/ 477707 h 856890"/>
              <a:gd name="connsiteX5" fmla="*/ 262735 w 877527"/>
              <a:gd name="connsiteY5" fmla="*/ 477707 h 856890"/>
              <a:gd name="connsiteX6" fmla="*/ 218106 w 877527"/>
              <a:gd name="connsiteY6" fmla="*/ 477707 h 856890"/>
              <a:gd name="connsiteX7" fmla="*/ 218106 w 877527"/>
              <a:gd name="connsiteY7" fmla="*/ 838885 h 856890"/>
              <a:gd name="connsiteX8" fmla="*/ 218106 w 877527"/>
              <a:gd name="connsiteY8" fmla="*/ 856890 h 856890"/>
              <a:gd name="connsiteX9" fmla="*/ 200110 w 877527"/>
              <a:gd name="connsiteY9" fmla="*/ 856890 h 856890"/>
              <a:gd name="connsiteX10" fmla="*/ 93217 w 877527"/>
              <a:gd name="connsiteY10" fmla="*/ 856890 h 856890"/>
              <a:gd name="connsiteX11" fmla="*/ 75581 w 877527"/>
              <a:gd name="connsiteY11" fmla="*/ 856890 h 856890"/>
              <a:gd name="connsiteX12" fmla="*/ 75581 w 877527"/>
              <a:gd name="connsiteY12" fmla="*/ 838885 h 856890"/>
              <a:gd name="connsiteX13" fmla="*/ 75581 w 877527"/>
              <a:gd name="connsiteY13" fmla="*/ 477707 h 856890"/>
              <a:gd name="connsiteX14" fmla="*/ 30952 w 877527"/>
              <a:gd name="connsiteY14" fmla="*/ 477707 h 856890"/>
              <a:gd name="connsiteX15" fmla="*/ 0 w 877527"/>
              <a:gd name="connsiteY15" fmla="*/ 477707 h 856890"/>
              <a:gd name="connsiteX16" fmla="*/ 15476 w 877527"/>
              <a:gd name="connsiteY16" fmla="*/ 451060 h 856890"/>
              <a:gd name="connsiteX17" fmla="*/ 73422 w 877527"/>
              <a:gd name="connsiteY17" fmla="*/ 350953 h 856890"/>
              <a:gd name="connsiteX18" fmla="*/ 131367 w 877527"/>
              <a:gd name="connsiteY18" fmla="*/ 250485 h 856890"/>
              <a:gd name="connsiteX19" fmla="*/ 445294 w 877527"/>
              <a:gd name="connsiteY19" fmla="*/ 90488 h 856890"/>
              <a:gd name="connsiteX20" fmla="*/ 460410 w 877527"/>
              <a:gd name="connsiteY20" fmla="*/ 117127 h 856890"/>
              <a:gd name="connsiteX21" fmla="*/ 518355 w 877527"/>
              <a:gd name="connsiteY21" fmla="*/ 217202 h 856890"/>
              <a:gd name="connsiteX22" fmla="*/ 576301 w 877527"/>
              <a:gd name="connsiteY22" fmla="*/ 317637 h 856890"/>
              <a:gd name="connsiteX23" fmla="*/ 591777 w 877527"/>
              <a:gd name="connsiteY23" fmla="*/ 344276 h 856890"/>
              <a:gd name="connsiteX24" fmla="*/ 561185 w 877527"/>
              <a:gd name="connsiteY24" fmla="*/ 344276 h 856890"/>
              <a:gd name="connsiteX25" fmla="*/ 516556 w 877527"/>
              <a:gd name="connsiteY25" fmla="*/ 344276 h 856890"/>
              <a:gd name="connsiteX26" fmla="*/ 516556 w 877527"/>
              <a:gd name="connsiteY26" fmla="*/ 838891 h 856890"/>
              <a:gd name="connsiteX27" fmla="*/ 516556 w 877527"/>
              <a:gd name="connsiteY27" fmla="*/ 856890 h 856890"/>
              <a:gd name="connsiteX28" fmla="*/ 498560 w 877527"/>
              <a:gd name="connsiteY28" fmla="*/ 856890 h 856890"/>
              <a:gd name="connsiteX29" fmla="*/ 391667 w 877527"/>
              <a:gd name="connsiteY29" fmla="*/ 856890 h 856890"/>
              <a:gd name="connsiteX30" fmla="*/ 373671 w 877527"/>
              <a:gd name="connsiteY30" fmla="*/ 856890 h 856890"/>
              <a:gd name="connsiteX31" fmla="*/ 373671 w 877527"/>
              <a:gd name="connsiteY31" fmla="*/ 838891 h 856890"/>
              <a:gd name="connsiteX32" fmla="*/ 373671 w 877527"/>
              <a:gd name="connsiteY32" fmla="*/ 344276 h 856890"/>
              <a:gd name="connsiteX33" fmla="*/ 329402 w 877527"/>
              <a:gd name="connsiteY33" fmla="*/ 344276 h 856890"/>
              <a:gd name="connsiteX34" fmla="*/ 298450 w 877527"/>
              <a:gd name="connsiteY34" fmla="*/ 344276 h 856890"/>
              <a:gd name="connsiteX35" fmla="*/ 313926 w 877527"/>
              <a:gd name="connsiteY35" fmla="*/ 317637 h 856890"/>
              <a:gd name="connsiteX36" fmla="*/ 371872 w 877527"/>
              <a:gd name="connsiteY36" fmla="*/ 217202 h 856890"/>
              <a:gd name="connsiteX37" fmla="*/ 429817 w 877527"/>
              <a:gd name="connsiteY37" fmla="*/ 117127 h 856890"/>
              <a:gd name="connsiteX38" fmla="*/ 730684 w 877527"/>
              <a:gd name="connsiteY38" fmla="*/ 0 h 856890"/>
              <a:gd name="connsiteX39" fmla="*/ 746160 w 877527"/>
              <a:gd name="connsiteY39" fmla="*/ 26627 h 856890"/>
              <a:gd name="connsiteX40" fmla="*/ 804106 w 877527"/>
              <a:gd name="connsiteY40" fmla="*/ 127018 h 856890"/>
              <a:gd name="connsiteX41" fmla="*/ 862051 w 877527"/>
              <a:gd name="connsiteY41" fmla="*/ 227409 h 856890"/>
              <a:gd name="connsiteX42" fmla="*/ 877527 w 877527"/>
              <a:gd name="connsiteY42" fmla="*/ 254036 h 856890"/>
              <a:gd name="connsiteX43" fmla="*/ 846575 w 877527"/>
              <a:gd name="connsiteY43" fmla="*/ 254036 h 856890"/>
              <a:gd name="connsiteX44" fmla="*/ 802306 w 877527"/>
              <a:gd name="connsiteY44" fmla="*/ 254036 h 856890"/>
              <a:gd name="connsiteX45" fmla="*/ 802306 w 877527"/>
              <a:gd name="connsiteY45" fmla="*/ 837312 h 856890"/>
              <a:gd name="connsiteX46" fmla="*/ 802306 w 877527"/>
              <a:gd name="connsiteY46" fmla="*/ 855303 h 856890"/>
              <a:gd name="connsiteX47" fmla="*/ 784311 w 877527"/>
              <a:gd name="connsiteY47" fmla="*/ 855303 h 856890"/>
              <a:gd name="connsiteX48" fmla="*/ 677057 w 877527"/>
              <a:gd name="connsiteY48" fmla="*/ 855303 h 856890"/>
              <a:gd name="connsiteX49" fmla="*/ 659422 w 877527"/>
              <a:gd name="connsiteY49" fmla="*/ 855303 h 856890"/>
              <a:gd name="connsiteX50" fmla="*/ 659422 w 877527"/>
              <a:gd name="connsiteY50" fmla="*/ 837312 h 856890"/>
              <a:gd name="connsiteX51" fmla="*/ 659422 w 877527"/>
              <a:gd name="connsiteY51" fmla="*/ 254036 h 856890"/>
              <a:gd name="connsiteX52" fmla="*/ 614793 w 877527"/>
              <a:gd name="connsiteY52" fmla="*/ 254036 h 856890"/>
              <a:gd name="connsiteX53" fmla="*/ 584200 w 877527"/>
              <a:gd name="connsiteY53" fmla="*/ 254036 h 856890"/>
              <a:gd name="connsiteX54" fmla="*/ 599676 w 877527"/>
              <a:gd name="connsiteY54" fmla="*/ 227409 h 856890"/>
              <a:gd name="connsiteX55" fmla="*/ 657622 w 877527"/>
              <a:gd name="connsiteY55" fmla="*/ 127018 h 856890"/>
              <a:gd name="connsiteX56" fmla="*/ 715568 w 877527"/>
              <a:gd name="connsiteY56" fmla="*/ 26627 h 85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77527" h="856890">
                <a:moveTo>
                  <a:pt x="146844" y="223838"/>
                </a:moveTo>
                <a:lnTo>
                  <a:pt x="162320" y="250485"/>
                </a:lnTo>
                <a:lnTo>
                  <a:pt x="220265" y="350953"/>
                </a:lnTo>
                <a:lnTo>
                  <a:pt x="278211" y="451060"/>
                </a:lnTo>
                <a:lnTo>
                  <a:pt x="293327" y="477707"/>
                </a:lnTo>
                <a:lnTo>
                  <a:pt x="262735" y="477707"/>
                </a:lnTo>
                <a:lnTo>
                  <a:pt x="218106" y="477707"/>
                </a:lnTo>
                <a:lnTo>
                  <a:pt x="218106" y="838885"/>
                </a:lnTo>
                <a:lnTo>
                  <a:pt x="218106" y="856890"/>
                </a:lnTo>
                <a:lnTo>
                  <a:pt x="200110" y="856890"/>
                </a:lnTo>
                <a:lnTo>
                  <a:pt x="93217" y="856890"/>
                </a:lnTo>
                <a:lnTo>
                  <a:pt x="75581" y="856890"/>
                </a:lnTo>
                <a:lnTo>
                  <a:pt x="75581" y="838885"/>
                </a:lnTo>
                <a:lnTo>
                  <a:pt x="75581" y="477707"/>
                </a:lnTo>
                <a:lnTo>
                  <a:pt x="30952" y="477707"/>
                </a:lnTo>
                <a:lnTo>
                  <a:pt x="0" y="477707"/>
                </a:lnTo>
                <a:lnTo>
                  <a:pt x="15476" y="451060"/>
                </a:lnTo>
                <a:lnTo>
                  <a:pt x="73422" y="350953"/>
                </a:lnTo>
                <a:lnTo>
                  <a:pt x="131367" y="250485"/>
                </a:lnTo>
                <a:close/>
                <a:moveTo>
                  <a:pt x="445294" y="90488"/>
                </a:moveTo>
                <a:lnTo>
                  <a:pt x="460410" y="117127"/>
                </a:lnTo>
                <a:lnTo>
                  <a:pt x="518355" y="217202"/>
                </a:lnTo>
                <a:lnTo>
                  <a:pt x="576301" y="317637"/>
                </a:lnTo>
                <a:lnTo>
                  <a:pt x="591777" y="344276"/>
                </a:lnTo>
                <a:lnTo>
                  <a:pt x="561185" y="344276"/>
                </a:lnTo>
                <a:lnTo>
                  <a:pt x="516556" y="344276"/>
                </a:lnTo>
                <a:lnTo>
                  <a:pt x="516556" y="838891"/>
                </a:lnTo>
                <a:lnTo>
                  <a:pt x="516556" y="856890"/>
                </a:lnTo>
                <a:lnTo>
                  <a:pt x="498560" y="856890"/>
                </a:lnTo>
                <a:lnTo>
                  <a:pt x="391667" y="856890"/>
                </a:lnTo>
                <a:lnTo>
                  <a:pt x="373671" y="856890"/>
                </a:lnTo>
                <a:lnTo>
                  <a:pt x="373671" y="838891"/>
                </a:lnTo>
                <a:lnTo>
                  <a:pt x="373671" y="344276"/>
                </a:lnTo>
                <a:lnTo>
                  <a:pt x="329402" y="344276"/>
                </a:lnTo>
                <a:lnTo>
                  <a:pt x="298450" y="344276"/>
                </a:lnTo>
                <a:lnTo>
                  <a:pt x="313926" y="317637"/>
                </a:lnTo>
                <a:lnTo>
                  <a:pt x="371872" y="217202"/>
                </a:lnTo>
                <a:lnTo>
                  <a:pt x="429817" y="117127"/>
                </a:lnTo>
                <a:close/>
                <a:moveTo>
                  <a:pt x="730684" y="0"/>
                </a:moveTo>
                <a:lnTo>
                  <a:pt x="746160" y="26627"/>
                </a:lnTo>
                <a:lnTo>
                  <a:pt x="804106" y="127018"/>
                </a:lnTo>
                <a:lnTo>
                  <a:pt x="862051" y="227409"/>
                </a:lnTo>
                <a:lnTo>
                  <a:pt x="877527" y="254036"/>
                </a:lnTo>
                <a:lnTo>
                  <a:pt x="846575" y="254036"/>
                </a:lnTo>
                <a:lnTo>
                  <a:pt x="802306" y="254036"/>
                </a:lnTo>
                <a:lnTo>
                  <a:pt x="802306" y="837312"/>
                </a:lnTo>
                <a:lnTo>
                  <a:pt x="802306" y="855303"/>
                </a:lnTo>
                <a:lnTo>
                  <a:pt x="784311" y="855303"/>
                </a:lnTo>
                <a:lnTo>
                  <a:pt x="677057" y="855303"/>
                </a:lnTo>
                <a:lnTo>
                  <a:pt x="659422" y="855303"/>
                </a:lnTo>
                <a:lnTo>
                  <a:pt x="659422" y="837312"/>
                </a:lnTo>
                <a:lnTo>
                  <a:pt x="659422" y="254036"/>
                </a:lnTo>
                <a:lnTo>
                  <a:pt x="614793" y="254036"/>
                </a:lnTo>
                <a:lnTo>
                  <a:pt x="584200" y="254036"/>
                </a:lnTo>
                <a:lnTo>
                  <a:pt x="599676" y="227409"/>
                </a:lnTo>
                <a:lnTo>
                  <a:pt x="657622" y="127018"/>
                </a:lnTo>
                <a:lnTo>
                  <a:pt x="715568" y="266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6DAB27DB-027F-4D44-98F1-97C5F7CD1038}"/>
              </a:ext>
            </a:extLst>
          </p:cNvPr>
          <p:cNvSpPr/>
          <p:nvPr/>
        </p:nvSpPr>
        <p:spPr>
          <a:xfrm>
            <a:off x="762795" y="1798510"/>
            <a:ext cx="2291352" cy="956096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Resource Center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D2686CA9-75FE-4CB6-AFFD-0F0913024EDB}"/>
              </a:ext>
            </a:extLst>
          </p:cNvPr>
          <p:cNvSpPr/>
          <p:nvPr/>
        </p:nvSpPr>
        <p:spPr>
          <a:xfrm>
            <a:off x="6096795" y="1798510"/>
            <a:ext cx="2291352" cy="956096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Communication Best Practices in the Face of Crisis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5D7DC72-952C-4481-B703-914CECEB3B1F}"/>
              </a:ext>
            </a:extLst>
          </p:cNvPr>
          <p:cNvSpPr/>
          <p:nvPr/>
        </p:nvSpPr>
        <p:spPr>
          <a:xfrm>
            <a:off x="1477027" y="2947148"/>
            <a:ext cx="2291352" cy="95609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Employee Departure Checklist Tool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DA85A6D8-1BE9-4F44-87D7-42FF287282DD}"/>
              </a:ext>
            </a:extLst>
          </p:cNvPr>
          <p:cNvSpPr/>
          <p:nvPr/>
        </p:nvSpPr>
        <p:spPr>
          <a:xfrm>
            <a:off x="6811027" y="2947148"/>
            <a:ext cx="2291352" cy="956096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Employee Status Change Policy and Form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CF99EE2-23B5-4377-BA39-8427B328F2AA}"/>
              </a:ext>
            </a:extLst>
          </p:cNvPr>
          <p:cNvSpPr/>
          <p:nvPr/>
        </p:nvSpPr>
        <p:spPr>
          <a:xfrm>
            <a:off x="686153" y="4117343"/>
            <a:ext cx="2291352" cy="956096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BCP Business Impact Analysis Tool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26A380B4-5BCB-45AE-98DF-959571AEF1F0}"/>
              </a:ext>
            </a:extLst>
          </p:cNvPr>
          <p:cNvSpPr/>
          <p:nvPr/>
        </p:nvSpPr>
        <p:spPr>
          <a:xfrm>
            <a:off x="6020153" y="4117343"/>
            <a:ext cx="2651898" cy="956096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D1E25CB7-0BD9-42ED-A78C-591DA17A7D08}"/>
              </a:ext>
            </a:extLst>
          </p:cNvPr>
          <p:cNvSpPr/>
          <p:nvPr/>
        </p:nvSpPr>
        <p:spPr>
          <a:xfrm>
            <a:off x="2676221" y="5256480"/>
            <a:ext cx="3462911" cy="956096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1139DA33-E5EA-4A83-935B-94365A20B86F}"/>
              </a:ext>
            </a:extLst>
          </p:cNvPr>
          <p:cNvSpPr/>
          <p:nvPr/>
        </p:nvSpPr>
        <p:spPr>
          <a:xfrm>
            <a:off x="8010221" y="5256480"/>
            <a:ext cx="3462911" cy="956096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BD6DE8FA-C6ED-478E-B007-506A47E53B2A}"/>
              </a:ext>
            </a:extLst>
          </p:cNvPr>
          <p:cNvSpPr txBox="1">
            <a:spLocks/>
          </p:cNvSpPr>
          <p:nvPr/>
        </p:nvSpPr>
        <p:spPr>
          <a:xfrm>
            <a:off x="3997800" y="5256480"/>
            <a:ext cx="2019876" cy="95609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 Help employees keep working while caring for dependents at home during a pandemic with this policy. 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B6A11230-EEC3-4557-A087-F7CFEC77014C}"/>
              </a:ext>
            </a:extLst>
          </p:cNvPr>
          <p:cNvSpPr txBox="1">
            <a:spLocks/>
          </p:cNvSpPr>
          <p:nvPr/>
        </p:nvSpPr>
        <p:spPr>
          <a:xfrm>
            <a:off x="9114327" y="5371896"/>
            <a:ext cx="2179287" cy="725263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400" dirty="0">
                <a:solidFill>
                  <a:srgbClr val="00000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research note on how HR can encourage employee wellbeing during a pandemic. </a:t>
            </a: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0FFB5283-A5DD-4F3C-A8FF-6F4D96C9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519" y="5528612"/>
            <a:ext cx="517443" cy="536623"/>
          </a:xfrm>
          <a:custGeom>
            <a:avLst/>
            <a:gdLst>
              <a:gd name="connsiteX0" fmla="*/ 266225 w 652601"/>
              <a:gd name="connsiteY0" fmla="*/ 95393 h 878134"/>
              <a:gd name="connsiteX1" fmla="*/ 380990 w 652601"/>
              <a:gd name="connsiteY1" fmla="*/ 134280 h 878134"/>
              <a:gd name="connsiteX2" fmla="*/ 391423 w 652601"/>
              <a:gd name="connsiteY2" fmla="*/ 143282 h 878134"/>
              <a:gd name="connsiteX3" fmla="*/ 648294 w 652601"/>
              <a:gd name="connsiteY3" fmla="*/ 660698 h 878134"/>
              <a:gd name="connsiteX4" fmla="*/ 651172 w 652601"/>
              <a:gd name="connsiteY4" fmla="*/ 690223 h 878134"/>
              <a:gd name="connsiteX5" fmla="*/ 632464 w 652601"/>
              <a:gd name="connsiteY5" fmla="*/ 713627 h 878134"/>
              <a:gd name="connsiteX6" fmla="*/ 309397 w 652601"/>
              <a:gd name="connsiteY6" fmla="*/ 874577 h 878134"/>
              <a:gd name="connsiteX7" fmla="*/ 279177 w 652601"/>
              <a:gd name="connsiteY7" fmla="*/ 874937 h 878134"/>
              <a:gd name="connsiteX8" fmla="*/ 257591 w 652601"/>
              <a:gd name="connsiteY8" fmla="*/ 854774 h 878134"/>
              <a:gd name="connsiteX9" fmla="*/ 1079 w 652601"/>
              <a:gd name="connsiteY9" fmla="*/ 337358 h 878134"/>
              <a:gd name="connsiteX10" fmla="*/ 0 w 652601"/>
              <a:gd name="connsiteY10" fmla="*/ 323315 h 878134"/>
              <a:gd name="connsiteX11" fmla="*/ 38495 w 652601"/>
              <a:gd name="connsiteY11" fmla="*/ 208814 h 878134"/>
              <a:gd name="connsiteX12" fmla="*/ 40653 w 652601"/>
              <a:gd name="connsiteY12" fmla="*/ 201613 h 878134"/>
              <a:gd name="connsiteX13" fmla="*/ 47489 w 652601"/>
              <a:gd name="connsiteY13" fmla="*/ 198012 h 878134"/>
              <a:gd name="connsiteX14" fmla="*/ 103252 w 652601"/>
              <a:gd name="connsiteY14" fmla="*/ 170287 h 878134"/>
              <a:gd name="connsiteX15" fmla="*/ 105771 w 652601"/>
              <a:gd name="connsiteY15" fmla="*/ 174248 h 878134"/>
              <a:gd name="connsiteX16" fmla="*/ 136350 w 652601"/>
              <a:gd name="connsiteY16" fmla="*/ 158765 h 878134"/>
              <a:gd name="connsiteX17" fmla="*/ 133832 w 652601"/>
              <a:gd name="connsiteY17" fmla="*/ 155164 h 878134"/>
              <a:gd name="connsiteX18" fmla="*/ 198230 w 652601"/>
              <a:gd name="connsiteY18" fmla="*/ 123118 h 878134"/>
              <a:gd name="connsiteX19" fmla="*/ 209382 w 652601"/>
              <a:gd name="connsiteY19" fmla="*/ 174608 h 878134"/>
              <a:gd name="connsiteX20" fmla="*/ 199669 w 652601"/>
              <a:gd name="connsiteY20" fmla="*/ 206654 h 878134"/>
              <a:gd name="connsiteX21" fmla="*/ 168369 w 652601"/>
              <a:gd name="connsiteY21" fmla="*/ 194771 h 878134"/>
              <a:gd name="connsiteX22" fmla="*/ 160095 w 652601"/>
              <a:gd name="connsiteY22" fmla="*/ 187570 h 878134"/>
              <a:gd name="connsiteX23" fmla="*/ 155418 w 652601"/>
              <a:gd name="connsiteY23" fmla="*/ 183249 h 878134"/>
              <a:gd name="connsiteX24" fmla="*/ 123759 w 652601"/>
              <a:gd name="connsiteY24" fmla="*/ 199092 h 878134"/>
              <a:gd name="connsiteX25" fmla="*/ 132033 w 652601"/>
              <a:gd name="connsiteY25" fmla="*/ 207374 h 878134"/>
              <a:gd name="connsiteX26" fmla="*/ 147143 w 652601"/>
              <a:gd name="connsiteY26" fmla="*/ 221416 h 878134"/>
              <a:gd name="connsiteX27" fmla="*/ 214779 w 652601"/>
              <a:gd name="connsiteY27" fmla="*/ 237259 h 878134"/>
              <a:gd name="connsiteX28" fmla="*/ 243200 w 652601"/>
              <a:gd name="connsiteY28" fmla="*/ 173527 h 878134"/>
              <a:gd name="connsiteX29" fmla="*/ 228810 w 652601"/>
              <a:gd name="connsiteY29" fmla="*/ 107995 h 878134"/>
              <a:gd name="connsiteX30" fmla="*/ 252554 w 652601"/>
              <a:gd name="connsiteY30" fmla="*/ 96113 h 878134"/>
              <a:gd name="connsiteX31" fmla="*/ 128211 w 652601"/>
              <a:gd name="connsiteY31" fmla="*/ 1560 h 878134"/>
              <a:gd name="connsiteX32" fmla="*/ 159059 w 652601"/>
              <a:gd name="connsiteY32" fmla="*/ 18117 h 878134"/>
              <a:gd name="connsiteX33" fmla="*/ 212146 w 652601"/>
              <a:gd name="connsiteY33" fmla="*/ 88493 h 878134"/>
              <a:gd name="connsiteX34" fmla="*/ 235461 w 652601"/>
              <a:gd name="connsiteY34" fmla="*/ 173666 h 878134"/>
              <a:gd name="connsiteX35" fmla="*/ 211787 w 652601"/>
              <a:gd name="connsiteY35" fmla="*/ 229245 h 878134"/>
              <a:gd name="connsiteX36" fmla="*/ 153678 w 652601"/>
              <a:gd name="connsiteY36" fmla="*/ 214809 h 878134"/>
              <a:gd name="connsiteX37" fmla="*/ 139331 w 652601"/>
              <a:gd name="connsiteY37" fmla="*/ 201456 h 878134"/>
              <a:gd name="connsiteX38" fmla="*/ 155113 w 652601"/>
              <a:gd name="connsiteY38" fmla="*/ 193516 h 878134"/>
              <a:gd name="connsiteX39" fmla="*/ 164081 w 652601"/>
              <a:gd name="connsiteY39" fmla="*/ 201456 h 878134"/>
              <a:gd name="connsiteX40" fmla="*/ 204613 w 652601"/>
              <a:gd name="connsiteY40" fmla="*/ 214088 h 878134"/>
              <a:gd name="connsiteX41" fmla="*/ 218961 w 652601"/>
              <a:gd name="connsiteY41" fmla="*/ 174388 h 878134"/>
              <a:gd name="connsiteX42" fmla="*/ 197081 w 652601"/>
              <a:gd name="connsiteY42" fmla="*/ 96072 h 878134"/>
              <a:gd name="connsiteX43" fmla="*/ 148298 w 652601"/>
              <a:gd name="connsiteY43" fmla="*/ 31470 h 878134"/>
              <a:gd name="connsiteX44" fmla="*/ 108124 w 652601"/>
              <a:gd name="connsiteY44" fmla="*/ 18478 h 878134"/>
              <a:gd name="connsiteX45" fmla="*/ 93776 w 652601"/>
              <a:gd name="connsiteY45" fmla="*/ 58899 h 878134"/>
              <a:gd name="connsiteX46" fmla="*/ 115298 w 652601"/>
              <a:gd name="connsiteY46" fmla="*/ 136854 h 878134"/>
              <a:gd name="connsiteX47" fmla="*/ 125341 w 652601"/>
              <a:gd name="connsiteY47" fmla="*/ 155260 h 878134"/>
              <a:gd name="connsiteX48" fmla="*/ 110276 w 652601"/>
              <a:gd name="connsiteY48" fmla="*/ 162839 h 878134"/>
              <a:gd name="connsiteX49" fmla="*/ 100233 w 652601"/>
              <a:gd name="connsiteY49" fmla="*/ 144433 h 878134"/>
              <a:gd name="connsiteX50" fmla="*/ 76918 w 652601"/>
              <a:gd name="connsiteY50" fmla="*/ 59260 h 878134"/>
              <a:gd name="connsiteX51" fmla="*/ 100591 w 652601"/>
              <a:gd name="connsiteY51" fmla="*/ 3681 h 878134"/>
              <a:gd name="connsiteX52" fmla="*/ 128211 w 652601"/>
              <a:gd name="connsiteY52" fmla="*/ 1560 h 8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52601" h="878134">
                <a:moveTo>
                  <a:pt x="266225" y="95393"/>
                </a:moveTo>
                <a:lnTo>
                  <a:pt x="380990" y="134280"/>
                </a:lnTo>
                <a:lnTo>
                  <a:pt x="391423" y="143282"/>
                </a:lnTo>
                <a:lnTo>
                  <a:pt x="648294" y="660698"/>
                </a:lnTo>
                <a:cubicBezTo>
                  <a:pt x="652971" y="670419"/>
                  <a:pt x="653690" y="680861"/>
                  <a:pt x="651172" y="690223"/>
                </a:cubicBezTo>
                <a:cubicBezTo>
                  <a:pt x="648654" y="700305"/>
                  <a:pt x="642178" y="708946"/>
                  <a:pt x="632464" y="713627"/>
                </a:cubicBezTo>
                <a:lnTo>
                  <a:pt x="309397" y="874577"/>
                </a:lnTo>
                <a:cubicBezTo>
                  <a:pt x="299683" y="879258"/>
                  <a:pt x="288890" y="879258"/>
                  <a:pt x="279177" y="874937"/>
                </a:cubicBezTo>
                <a:cubicBezTo>
                  <a:pt x="270183" y="871337"/>
                  <a:pt x="262268" y="864495"/>
                  <a:pt x="257591" y="854774"/>
                </a:cubicBezTo>
                <a:lnTo>
                  <a:pt x="1079" y="337358"/>
                </a:lnTo>
                <a:lnTo>
                  <a:pt x="0" y="323315"/>
                </a:lnTo>
                <a:lnTo>
                  <a:pt x="38495" y="208814"/>
                </a:lnTo>
                <a:lnTo>
                  <a:pt x="40653" y="201613"/>
                </a:lnTo>
                <a:lnTo>
                  <a:pt x="47489" y="198012"/>
                </a:lnTo>
                <a:lnTo>
                  <a:pt x="103252" y="170287"/>
                </a:lnTo>
                <a:lnTo>
                  <a:pt x="105771" y="174248"/>
                </a:lnTo>
                <a:lnTo>
                  <a:pt x="136350" y="158765"/>
                </a:lnTo>
                <a:lnTo>
                  <a:pt x="133832" y="155164"/>
                </a:lnTo>
                <a:lnTo>
                  <a:pt x="198230" y="123118"/>
                </a:lnTo>
                <a:cubicBezTo>
                  <a:pt x="204346" y="140041"/>
                  <a:pt x="208663" y="157685"/>
                  <a:pt x="209382" y="174608"/>
                </a:cubicBezTo>
                <a:cubicBezTo>
                  <a:pt x="209382" y="182889"/>
                  <a:pt x="208663" y="201973"/>
                  <a:pt x="199669" y="206654"/>
                </a:cubicBezTo>
                <a:cubicBezTo>
                  <a:pt x="190675" y="211334"/>
                  <a:pt x="174845" y="200172"/>
                  <a:pt x="168369" y="194771"/>
                </a:cubicBezTo>
                <a:cubicBezTo>
                  <a:pt x="165491" y="192611"/>
                  <a:pt x="162613" y="190091"/>
                  <a:pt x="160095" y="187570"/>
                </a:cubicBezTo>
                <a:lnTo>
                  <a:pt x="155418" y="183249"/>
                </a:lnTo>
                <a:lnTo>
                  <a:pt x="123759" y="199092"/>
                </a:lnTo>
                <a:lnTo>
                  <a:pt x="132033" y="207374"/>
                </a:lnTo>
                <a:cubicBezTo>
                  <a:pt x="136710" y="212415"/>
                  <a:pt x="141747" y="217096"/>
                  <a:pt x="147143" y="221416"/>
                </a:cubicBezTo>
                <a:cubicBezTo>
                  <a:pt x="165491" y="236539"/>
                  <a:pt x="191394" y="248781"/>
                  <a:pt x="214779" y="237259"/>
                </a:cubicBezTo>
                <a:cubicBezTo>
                  <a:pt x="238164" y="225737"/>
                  <a:pt x="243920" y="197292"/>
                  <a:pt x="243200" y="173527"/>
                </a:cubicBezTo>
                <a:cubicBezTo>
                  <a:pt x="242481" y="151923"/>
                  <a:pt x="236725" y="129239"/>
                  <a:pt x="228810" y="107995"/>
                </a:cubicBezTo>
                <a:lnTo>
                  <a:pt x="252554" y="96113"/>
                </a:lnTo>
                <a:close/>
                <a:moveTo>
                  <a:pt x="128211" y="1560"/>
                </a:moveTo>
                <a:cubicBezTo>
                  <a:pt x="138165" y="4132"/>
                  <a:pt x="148657" y="9816"/>
                  <a:pt x="159059" y="18117"/>
                </a:cubicBezTo>
                <a:cubicBezTo>
                  <a:pt x="178070" y="33636"/>
                  <a:pt x="197081" y="58538"/>
                  <a:pt x="212146" y="88493"/>
                </a:cubicBezTo>
                <a:cubicBezTo>
                  <a:pt x="226852" y="118448"/>
                  <a:pt x="234744" y="149125"/>
                  <a:pt x="235461" y="173666"/>
                </a:cubicBezTo>
                <a:cubicBezTo>
                  <a:pt x="236178" y="200373"/>
                  <a:pt x="228646" y="220945"/>
                  <a:pt x="211787" y="229245"/>
                </a:cubicBezTo>
                <a:cubicBezTo>
                  <a:pt x="195646" y="237907"/>
                  <a:pt x="174124" y="231411"/>
                  <a:pt x="153678" y="214809"/>
                </a:cubicBezTo>
                <a:cubicBezTo>
                  <a:pt x="148657" y="210839"/>
                  <a:pt x="143994" y="206509"/>
                  <a:pt x="139331" y="201456"/>
                </a:cubicBezTo>
                <a:lnTo>
                  <a:pt x="155113" y="193516"/>
                </a:lnTo>
                <a:cubicBezTo>
                  <a:pt x="157983" y="196403"/>
                  <a:pt x="161211" y="198930"/>
                  <a:pt x="164081" y="201456"/>
                </a:cubicBezTo>
                <a:cubicBezTo>
                  <a:pt x="179505" y="214088"/>
                  <a:pt x="194211" y="219501"/>
                  <a:pt x="204613" y="214088"/>
                </a:cubicBezTo>
                <a:cubicBezTo>
                  <a:pt x="214657" y="209035"/>
                  <a:pt x="219320" y="194238"/>
                  <a:pt x="218961" y="174388"/>
                </a:cubicBezTo>
                <a:cubicBezTo>
                  <a:pt x="218244" y="152012"/>
                  <a:pt x="210711" y="124223"/>
                  <a:pt x="197081" y="96072"/>
                </a:cubicBezTo>
                <a:cubicBezTo>
                  <a:pt x="183091" y="67922"/>
                  <a:pt x="165515" y="45546"/>
                  <a:pt x="148298" y="31470"/>
                </a:cubicBezTo>
                <a:cubicBezTo>
                  <a:pt x="132874" y="18839"/>
                  <a:pt x="118168" y="13786"/>
                  <a:pt x="108124" y="18478"/>
                </a:cubicBezTo>
                <a:cubicBezTo>
                  <a:pt x="98081" y="23531"/>
                  <a:pt x="93059" y="38688"/>
                  <a:pt x="93776" y="58899"/>
                </a:cubicBezTo>
                <a:cubicBezTo>
                  <a:pt x="94494" y="81275"/>
                  <a:pt x="101668" y="109065"/>
                  <a:pt x="115298" y="136854"/>
                </a:cubicBezTo>
                <a:cubicBezTo>
                  <a:pt x="118526" y="143350"/>
                  <a:pt x="121754" y="149486"/>
                  <a:pt x="125341" y="155260"/>
                </a:cubicBezTo>
                <a:lnTo>
                  <a:pt x="110276" y="162839"/>
                </a:lnTo>
                <a:cubicBezTo>
                  <a:pt x="106689" y="156704"/>
                  <a:pt x="103461" y="150568"/>
                  <a:pt x="100233" y="144433"/>
                </a:cubicBezTo>
                <a:cubicBezTo>
                  <a:pt x="85526" y="114117"/>
                  <a:pt x="77635" y="83801"/>
                  <a:pt x="76918" y="59260"/>
                </a:cubicBezTo>
                <a:cubicBezTo>
                  <a:pt x="76200" y="32553"/>
                  <a:pt x="84091" y="11621"/>
                  <a:pt x="100591" y="3681"/>
                </a:cubicBezTo>
                <a:cubicBezTo>
                  <a:pt x="108841" y="-470"/>
                  <a:pt x="118257" y="-1011"/>
                  <a:pt x="128211" y="1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79909E41-5783-4A18-9A24-85DF6FD0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348" y="5529007"/>
            <a:ext cx="695785" cy="536252"/>
          </a:xfrm>
          <a:custGeom>
            <a:avLst/>
            <a:gdLst>
              <a:gd name="connsiteX0" fmla="*/ 437863 w 877528"/>
              <a:gd name="connsiteY0" fmla="*/ 255587 h 877527"/>
              <a:gd name="connsiteX1" fmla="*/ 455889 w 877528"/>
              <a:gd name="connsiteY1" fmla="*/ 292618 h 877527"/>
              <a:gd name="connsiteX2" fmla="*/ 499512 w 877528"/>
              <a:gd name="connsiteY2" fmla="*/ 383937 h 877527"/>
              <a:gd name="connsiteX3" fmla="*/ 590365 w 877528"/>
              <a:gd name="connsiteY3" fmla="*/ 390768 h 877527"/>
              <a:gd name="connsiteX4" fmla="*/ 631465 w 877528"/>
              <a:gd name="connsiteY4" fmla="*/ 393644 h 877527"/>
              <a:gd name="connsiteX5" fmla="*/ 601541 w 877528"/>
              <a:gd name="connsiteY5" fmla="*/ 422406 h 877527"/>
              <a:gd name="connsiteX6" fmla="*/ 527633 w 877528"/>
              <a:gd name="connsiteY6" fmla="*/ 491793 h 877527"/>
              <a:gd name="connsiteX7" fmla="*/ 549625 w 877528"/>
              <a:gd name="connsiteY7" fmla="*/ 580236 h 877527"/>
              <a:gd name="connsiteX8" fmla="*/ 559360 w 877528"/>
              <a:gd name="connsiteY8" fmla="*/ 620143 h 877527"/>
              <a:gd name="connsiteX9" fmla="*/ 522947 w 877528"/>
              <a:gd name="connsiteY9" fmla="*/ 600369 h 877527"/>
              <a:gd name="connsiteX10" fmla="*/ 433897 w 877528"/>
              <a:gd name="connsiteY10" fmla="*/ 552193 h 877527"/>
              <a:gd name="connsiteX11" fmla="*/ 356384 w 877528"/>
              <a:gd name="connsiteY11" fmla="*/ 600010 h 877527"/>
              <a:gd name="connsiteX12" fmla="*/ 321052 w 877528"/>
              <a:gd name="connsiteY12" fmla="*/ 621941 h 877527"/>
              <a:gd name="connsiteX13" fmla="*/ 328624 w 877528"/>
              <a:gd name="connsiteY13" fmla="*/ 581314 h 877527"/>
              <a:gd name="connsiteX14" fmla="*/ 347371 w 877528"/>
              <a:gd name="connsiteY14" fmla="*/ 481727 h 877527"/>
              <a:gd name="connsiteX15" fmla="*/ 277429 w 877528"/>
              <a:gd name="connsiteY15" fmla="*/ 422765 h 877527"/>
              <a:gd name="connsiteX16" fmla="*/ 246063 w 877528"/>
              <a:gd name="connsiteY16" fmla="*/ 396160 h 877527"/>
              <a:gd name="connsiteX17" fmla="*/ 287163 w 877528"/>
              <a:gd name="connsiteY17" fmla="*/ 391127 h 877527"/>
              <a:gd name="connsiteX18" fmla="*/ 387750 w 877528"/>
              <a:gd name="connsiteY18" fmla="*/ 377825 h 877527"/>
              <a:gd name="connsiteX19" fmla="*/ 422360 w 877528"/>
              <a:gd name="connsiteY19" fmla="*/ 293696 h 877527"/>
              <a:gd name="connsiteX20" fmla="*/ 438944 w 877528"/>
              <a:gd name="connsiteY20" fmla="*/ 152316 h 877527"/>
              <a:gd name="connsiteX21" fmla="*/ 236576 w 877528"/>
              <a:gd name="connsiteY21" fmla="*/ 236216 h 877527"/>
              <a:gd name="connsiteX22" fmla="*/ 152676 w 877528"/>
              <a:gd name="connsiteY22" fmla="*/ 438583 h 877527"/>
              <a:gd name="connsiteX23" fmla="*/ 236576 w 877528"/>
              <a:gd name="connsiteY23" fmla="*/ 640951 h 877527"/>
              <a:gd name="connsiteX24" fmla="*/ 438944 w 877528"/>
              <a:gd name="connsiteY24" fmla="*/ 724851 h 877527"/>
              <a:gd name="connsiteX25" fmla="*/ 641312 w 877528"/>
              <a:gd name="connsiteY25" fmla="*/ 640951 h 877527"/>
              <a:gd name="connsiteX26" fmla="*/ 724852 w 877528"/>
              <a:gd name="connsiteY26" fmla="*/ 438583 h 877527"/>
              <a:gd name="connsiteX27" fmla="*/ 641312 w 877528"/>
              <a:gd name="connsiteY27" fmla="*/ 236216 h 877527"/>
              <a:gd name="connsiteX28" fmla="*/ 438944 w 877528"/>
              <a:gd name="connsiteY28" fmla="*/ 152316 h 877527"/>
              <a:gd name="connsiteX29" fmla="*/ 438944 w 877528"/>
              <a:gd name="connsiteY29" fmla="*/ 0 h 877527"/>
              <a:gd name="connsiteX30" fmla="*/ 484675 w 877528"/>
              <a:gd name="connsiteY30" fmla="*/ 36369 h 877527"/>
              <a:gd name="connsiteX31" fmla="*/ 499439 w 877528"/>
              <a:gd name="connsiteY31" fmla="*/ 55453 h 877527"/>
              <a:gd name="connsiteX32" fmla="*/ 519243 w 877528"/>
              <a:gd name="connsiteY32" fmla="*/ 42130 h 877527"/>
              <a:gd name="connsiteX33" fmla="*/ 574336 w 877528"/>
              <a:gd name="connsiteY33" fmla="*/ 21245 h 877527"/>
              <a:gd name="connsiteX34" fmla="*/ 607104 w 877528"/>
              <a:gd name="connsiteY34" fmla="*/ 70217 h 877527"/>
              <a:gd name="connsiteX35" fmla="*/ 615026 w 877528"/>
              <a:gd name="connsiteY35" fmla="*/ 92902 h 877527"/>
              <a:gd name="connsiteX36" fmla="*/ 638071 w 877528"/>
              <a:gd name="connsiteY36" fmla="*/ 86060 h 877527"/>
              <a:gd name="connsiteX37" fmla="*/ 696765 w 877528"/>
              <a:gd name="connsiteY37" fmla="*/ 83540 h 877527"/>
              <a:gd name="connsiteX38" fmla="*/ 712609 w 877528"/>
              <a:gd name="connsiteY38" fmla="*/ 140433 h 877527"/>
              <a:gd name="connsiteX39" fmla="*/ 712969 w 877528"/>
              <a:gd name="connsiteY39" fmla="*/ 164199 h 877527"/>
              <a:gd name="connsiteX40" fmla="*/ 737095 w 877528"/>
              <a:gd name="connsiteY40" fmla="*/ 164919 h 877527"/>
              <a:gd name="connsiteX41" fmla="*/ 793628 w 877528"/>
              <a:gd name="connsiteY41" fmla="*/ 180763 h 877527"/>
              <a:gd name="connsiteX42" fmla="*/ 791108 w 877528"/>
              <a:gd name="connsiteY42" fmla="*/ 239456 h 877527"/>
              <a:gd name="connsiteX43" fmla="*/ 784626 w 877528"/>
              <a:gd name="connsiteY43" fmla="*/ 262502 h 877527"/>
              <a:gd name="connsiteX44" fmla="*/ 806951 w 877528"/>
              <a:gd name="connsiteY44" fmla="*/ 270424 h 877527"/>
              <a:gd name="connsiteX45" fmla="*/ 856283 w 877528"/>
              <a:gd name="connsiteY45" fmla="*/ 302831 h 877527"/>
              <a:gd name="connsiteX46" fmla="*/ 835398 w 877528"/>
              <a:gd name="connsiteY46" fmla="*/ 358285 h 877527"/>
              <a:gd name="connsiteX47" fmla="*/ 822075 w 877528"/>
              <a:gd name="connsiteY47" fmla="*/ 377729 h 877527"/>
              <a:gd name="connsiteX48" fmla="*/ 840799 w 877528"/>
              <a:gd name="connsiteY48" fmla="*/ 392493 h 877527"/>
              <a:gd name="connsiteX49" fmla="*/ 877528 w 877528"/>
              <a:gd name="connsiteY49" fmla="*/ 438583 h 877527"/>
              <a:gd name="connsiteX50" fmla="*/ 840799 w 877528"/>
              <a:gd name="connsiteY50" fmla="*/ 484674 h 877527"/>
              <a:gd name="connsiteX51" fmla="*/ 822075 w 877528"/>
              <a:gd name="connsiteY51" fmla="*/ 499078 h 877527"/>
              <a:gd name="connsiteX52" fmla="*/ 835398 w 877528"/>
              <a:gd name="connsiteY52" fmla="*/ 518882 h 877527"/>
              <a:gd name="connsiteX53" fmla="*/ 856283 w 877528"/>
              <a:gd name="connsiteY53" fmla="*/ 573975 h 877527"/>
              <a:gd name="connsiteX54" fmla="*/ 806951 w 877528"/>
              <a:gd name="connsiteY54" fmla="*/ 606743 h 877527"/>
              <a:gd name="connsiteX55" fmla="*/ 784626 w 877528"/>
              <a:gd name="connsiteY55" fmla="*/ 614665 h 877527"/>
              <a:gd name="connsiteX56" fmla="*/ 791108 w 877528"/>
              <a:gd name="connsiteY56" fmla="*/ 637710 h 877527"/>
              <a:gd name="connsiteX57" fmla="*/ 793628 w 877528"/>
              <a:gd name="connsiteY57" fmla="*/ 696404 h 877527"/>
              <a:gd name="connsiteX58" fmla="*/ 737095 w 877528"/>
              <a:gd name="connsiteY58" fmla="*/ 712248 h 877527"/>
              <a:gd name="connsiteX59" fmla="*/ 712969 w 877528"/>
              <a:gd name="connsiteY59" fmla="*/ 712968 h 877527"/>
              <a:gd name="connsiteX60" fmla="*/ 712609 w 877528"/>
              <a:gd name="connsiteY60" fmla="*/ 737094 h 877527"/>
              <a:gd name="connsiteX61" fmla="*/ 696765 w 877528"/>
              <a:gd name="connsiteY61" fmla="*/ 793627 h 877527"/>
              <a:gd name="connsiteX62" fmla="*/ 638071 w 877528"/>
              <a:gd name="connsiteY62" fmla="*/ 791107 h 877527"/>
              <a:gd name="connsiteX63" fmla="*/ 615026 w 877528"/>
              <a:gd name="connsiteY63" fmla="*/ 784265 h 877527"/>
              <a:gd name="connsiteX64" fmla="*/ 607104 w 877528"/>
              <a:gd name="connsiteY64" fmla="*/ 806590 h 877527"/>
              <a:gd name="connsiteX65" fmla="*/ 574336 w 877528"/>
              <a:gd name="connsiteY65" fmla="*/ 855922 h 877527"/>
              <a:gd name="connsiteX66" fmla="*/ 519243 w 877528"/>
              <a:gd name="connsiteY66" fmla="*/ 835397 h 877527"/>
              <a:gd name="connsiteX67" fmla="*/ 499439 w 877528"/>
              <a:gd name="connsiteY67" fmla="*/ 821714 h 877527"/>
              <a:gd name="connsiteX68" fmla="*/ 484675 w 877528"/>
              <a:gd name="connsiteY68" fmla="*/ 840798 h 877527"/>
              <a:gd name="connsiteX69" fmla="*/ 438944 w 877528"/>
              <a:gd name="connsiteY69" fmla="*/ 877527 h 877527"/>
              <a:gd name="connsiteX70" fmla="*/ 392853 w 877528"/>
              <a:gd name="connsiteY70" fmla="*/ 840798 h 877527"/>
              <a:gd name="connsiteX71" fmla="*/ 378090 w 877528"/>
              <a:gd name="connsiteY71" fmla="*/ 821714 h 877527"/>
              <a:gd name="connsiteX72" fmla="*/ 358285 w 877528"/>
              <a:gd name="connsiteY72" fmla="*/ 835397 h 877527"/>
              <a:gd name="connsiteX73" fmla="*/ 303192 w 877528"/>
              <a:gd name="connsiteY73" fmla="*/ 855922 h 877527"/>
              <a:gd name="connsiteX74" fmla="*/ 270784 w 877528"/>
              <a:gd name="connsiteY74" fmla="*/ 806590 h 877527"/>
              <a:gd name="connsiteX75" fmla="*/ 262863 w 877528"/>
              <a:gd name="connsiteY75" fmla="*/ 784265 h 877527"/>
              <a:gd name="connsiteX76" fmla="*/ 239817 w 877528"/>
              <a:gd name="connsiteY76" fmla="*/ 791107 h 877527"/>
              <a:gd name="connsiteX77" fmla="*/ 181123 w 877528"/>
              <a:gd name="connsiteY77" fmla="*/ 793627 h 877527"/>
              <a:gd name="connsiteX78" fmla="*/ 165279 w 877528"/>
              <a:gd name="connsiteY78" fmla="*/ 737094 h 877527"/>
              <a:gd name="connsiteX79" fmla="*/ 164559 w 877528"/>
              <a:gd name="connsiteY79" fmla="*/ 712968 h 877527"/>
              <a:gd name="connsiteX80" fmla="*/ 140793 w 877528"/>
              <a:gd name="connsiteY80" fmla="*/ 712248 h 877527"/>
              <a:gd name="connsiteX81" fmla="*/ 83900 w 877528"/>
              <a:gd name="connsiteY81" fmla="*/ 696404 h 877527"/>
              <a:gd name="connsiteX82" fmla="*/ 86420 w 877528"/>
              <a:gd name="connsiteY82" fmla="*/ 637710 h 877527"/>
              <a:gd name="connsiteX83" fmla="*/ 92902 w 877528"/>
              <a:gd name="connsiteY83" fmla="*/ 614665 h 877527"/>
              <a:gd name="connsiteX84" fmla="*/ 70576 w 877528"/>
              <a:gd name="connsiteY84" fmla="*/ 606743 h 877527"/>
              <a:gd name="connsiteX85" fmla="*/ 21605 w 877528"/>
              <a:gd name="connsiteY85" fmla="*/ 573975 h 877527"/>
              <a:gd name="connsiteX86" fmla="*/ 42130 w 877528"/>
              <a:gd name="connsiteY86" fmla="*/ 518882 h 877527"/>
              <a:gd name="connsiteX87" fmla="*/ 55453 w 877528"/>
              <a:gd name="connsiteY87" fmla="*/ 499078 h 877527"/>
              <a:gd name="connsiteX88" fmla="*/ 36728 w 877528"/>
              <a:gd name="connsiteY88" fmla="*/ 484674 h 877527"/>
              <a:gd name="connsiteX89" fmla="*/ 0 w 877528"/>
              <a:gd name="connsiteY89" fmla="*/ 438583 h 877527"/>
              <a:gd name="connsiteX90" fmla="*/ 36728 w 877528"/>
              <a:gd name="connsiteY90" fmla="*/ 392493 h 877527"/>
              <a:gd name="connsiteX91" fmla="*/ 55453 w 877528"/>
              <a:gd name="connsiteY91" fmla="*/ 377729 h 877527"/>
              <a:gd name="connsiteX92" fmla="*/ 42130 w 877528"/>
              <a:gd name="connsiteY92" fmla="*/ 358285 h 877527"/>
              <a:gd name="connsiteX93" fmla="*/ 21605 w 877528"/>
              <a:gd name="connsiteY93" fmla="*/ 302831 h 877527"/>
              <a:gd name="connsiteX94" fmla="*/ 70576 w 877528"/>
              <a:gd name="connsiteY94" fmla="*/ 270424 h 877527"/>
              <a:gd name="connsiteX95" fmla="*/ 92902 w 877528"/>
              <a:gd name="connsiteY95" fmla="*/ 262502 h 877527"/>
              <a:gd name="connsiteX96" fmla="*/ 86420 w 877528"/>
              <a:gd name="connsiteY96" fmla="*/ 239456 h 877527"/>
              <a:gd name="connsiteX97" fmla="*/ 83900 w 877528"/>
              <a:gd name="connsiteY97" fmla="*/ 180763 h 877527"/>
              <a:gd name="connsiteX98" fmla="*/ 140793 w 877528"/>
              <a:gd name="connsiteY98" fmla="*/ 164919 h 877527"/>
              <a:gd name="connsiteX99" fmla="*/ 164559 w 877528"/>
              <a:gd name="connsiteY99" fmla="*/ 164199 h 877527"/>
              <a:gd name="connsiteX100" fmla="*/ 165279 w 877528"/>
              <a:gd name="connsiteY100" fmla="*/ 140433 h 877527"/>
              <a:gd name="connsiteX101" fmla="*/ 181123 w 877528"/>
              <a:gd name="connsiteY101" fmla="*/ 83540 h 877527"/>
              <a:gd name="connsiteX102" fmla="*/ 239817 w 877528"/>
              <a:gd name="connsiteY102" fmla="*/ 86060 h 877527"/>
              <a:gd name="connsiteX103" fmla="*/ 262863 w 877528"/>
              <a:gd name="connsiteY103" fmla="*/ 92902 h 877527"/>
              <a:gd name="connsiteX104" fmla="*/ 270784 w 877528"/>
              <a:gd name="connsiteY104" fmla="*/ 70217 h 877527"/>
              <a:gd name="connsiteX105" fmla="*/ 303192 w 877528"/>
              <a:gd name="connsiteY105" fmla="*/ 21245 h 877527"/>
              <a:gd name="connsiteX106" fmla="*/ 358285 w 877528"/>
              <a:gd name="connsiteY106" fmla="*/ 42130 h 877527"/>
              <a:gd name="connsiteX107" fmla="*/ 378090 w 877528"/>
              <a:gd name="connsiteY107" fmla="*/ 55453 h 877527"/>
              <a:gd name="connsiteX108" fmla="*/ 392853 w 877528"/>
              <a:gd name="connsiteY108" fmla="*/ 36369 h 877527"/>
              <a:gd name="connsiteX109" fmla="*/ 438944 w 877528"/>
              <a:gd name="connsiteY109" fmla="*/ 0 h 87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77528" h="877527">
                <a:moveTo>
                  <a:pt x="437863" y="255587"/>
                </a:moveTo>
                <a:lnTo>
                  <a:pt x="455889" y="292618"/>
                </a:lnTo>
                <a:lnTo>
                  <a:pt x="499512" y="383937"/>
                </a:lnTo>
                <a:lnTo>
                  <a:pt x="590365" y="390768"/>
                </a:lnTo>
                <a:lnTo>
                  <a:pt x="631465" y="393644"/>
                </a:lnTo>
                <a:lnTo>
                  <a:pt x="601541" y="422406"/>
                </a:lnTo>
                <a:lnTo>
                  <a:pt x="527633" y="491793"/>
                </a:lnTo>
                <a:lnTo>
                  <a:pt x="549625" y="580236"/>
                </a:lnTo>
                <a:lnTo>
                  <a:pt x="559360" y="620143"/>
                </a:lnTo>
                <a:lnTo>
                  <a:pt x="522947" y="600369"/>
                </a:lnTo>
                <a:lnTo>
                  <a:pt x="433897" y="552193"/>
                </a:lnTo>
                <a:lnTo>
                  <a:pt x="356384" y="600010"/>
                </a:lnTo>
                <a:lnTo>
                  <a:pt x="321052" y="621941"/>
                </a:lnTo>
                <a:lnTo>
                  <a:pt x="328624" y="581314"/>
                </a:lnTo>
                <a:lnTo>
                  <a:pt x="347371" y="481727"/>
                </a:lnTo>
                <a:lnTo>
                  <a:pt x="277429" y="422765"/>
                </a:lnTo>
                <a:lnTo>
                  <a:pt x="246063" y="396160"/>
                </a:lnTo>
                <a:lnTo>
                  <a:pt x="287163" y="391127"/>
                </a:lnTo>
                <a:lnTo>
                  <a:pt x="387750" y="377825"/>
                </a:lnTo>
                <a:lnTo>
                  <a:pt x="422360" y="293696"/>
                </a:lnTo>
                <a:close/>
                <a:moveTo>
                  <a:pt x="438944" y="152316"/>
                </a:moveTo>
                <a:cubicBezTo>
                  <a:pt x="359725" y="152316"/>
                  <a:pt x="288429" y="184363"/>
                  <a:pt x="236576" y="236216"/>
                </a:cubicBezTo>
                <a:cubicBezTo>
                  <a:pt x="184724" y="288068"/>
                  <a:pt x="152676" y="359725"/>
                  <a:pt x="152676" y="438583"/>
                </a:cubicBezTo>
                <a:cubicBezTo>
                  <a:pt x="152676" y="517802"/>
                  <a:pt x="184724" y="589099"/>
                  <a:pt x="236576" y="640951"/>
                </a:cubicBezTo>
                <a:cubicBezTo>
                  <a:pt x="288429" y="692803"/>
                  <a:pt x="359725" y="724851"/>
                  <a:pt x="438944" y="724851"/>
                </a:cubicBezTo>
                <a:cubicBezTo>
                  <a:pt x="517803" y="724851"/>
                  <a:pt x="589460" y="692803"/>
                  <a:pt x="641312" y="640951"/>
                </a:cubicBezTo>
                <a:cubicBezTo>
                  <a:pt x="693164" y="589099"/>
                  <a:pt x="724852" y="517802"/>
                  <a:pt x="724852" y="438583"/>
                </a:cubicBezTo>
                <a:cubicBezTo>
                  <a:pt x="724852" y="359725"/>
                  <a:pt x="693164" y="288068"/>
                  <a:pt x="641312" y="236216"/>
                </a:cubicBezTo>
                <a:cubicBezTo>
                  <a:pt x="589460" y="184363"/>
                  <a:pt x="517803" y="152316"/>
                  <a:pt x="438944" y="152316"/>
                </a:cubicBezTo>
                <a:close/>
                <a:moveTo>
                  <a:pt x="438944" y="0"/>
                </a:moveTo>
                <a:cubicBezTo>
                  <a:pt x="463430" y="0"/>
                  <a:pt x="473873" y="18004"/>
                  <a:pt x="484675" y="36369"/>
                </a:cubicBezTo>
                <a:cubicBezTo>
                  <a:pt x="490076" y="45371"/>
                  <a:pt x="495478" y="54733"/>
                  <a:pt x="499439" y="55453"/>
                </a:cubicBezTo>
                <a:cubicBezTo>
                  <a:pt x="503400" y="55813"/>
                  <a:pt x="511321" y="48972"/>
                  <a:pt x="519243" y="42130"/>
                </a:cubicBezTo>
                <a:cubicBezTo>
                  <a:pt x="535447" y="27727"/>
                  <a:pt x="550931" y="13683"/>
                  <a:pt x="574336" y="21245"/>
                </a:cubicBezTo>
                <a:cubicBezTo>
                  <a:pt x="597742" y="28807"/>
                  <a:pt x="602423" y="49692"/>
                  <a:pt x="607104" y="70217"/>
                </a:cubicBezTo>
                <a:cubicBezTo>
                  <a:pt x="609265" y="80659"/>
                  <a:pt x="611425" y="91102"/>
                  <a:pt x="615026" y="92902"/>
                </a:cubicBezTo>
                <a:cubicBezTo>
                  <a:pt x="618627" y="94702"/>
                  <a:pt x="628349" y="90381"/>
                  <a:pt x="638071" y="86060"/>
                </a:cubicBezTo>
                <a:cubicBezTo>
                  <a:pt x="657516" y="77778"/>
                  <a:pt x="676601" y="69136"/>
                  <a:pt x="696765" y="83540"/>
                </a:cubicBezTo>
                <a:cubicBezTo>
                  <a:pt x="716570" y="97943"/>
                  <a:pt x="714770" y="118828"/>
                  <a:pt x="712609" y="140433"/>
                </a:cubicBezTo>
                <a:cubicBezTo>
                  <a:pt x="711529" y="150515"/>
                  <a:pt x="710449" y="161318"/>
                  <a:pt x="712969" y="164199"/>
                </a:cubicBezTo>
                <a:cubicBezTo>
                  <a:pt x="716210" y="167079"/>
                  <a:pt x="726652" y="165999"/>
                  <a:pt x="737095" y="164919"/>
                </a:cubicBezTo>
                <a:cubicBezTo>
                  <a:pt x="758340" y="163118"/>
                  <a:pt x="779225" y="160958"/>
                  <a:pt x="793628" y="180763"/>
                </a:cubicBezTo>
                <a:cubicBezTo>
                  <a:pt x="808392" y="200567"/>
                  <a:pt x="799750" y="219652"/>
                  <a:pt x="791108" y="239456"/>
                </a:cubicBezTo>
                <a:cubicBezTo>
                  <a:pt x="787147" y="248819"/>
                  <a:pt x="782826" y="258901"/>
                  <a:pt x="784626" y="262502"/>
                </a:cubicBezTo>
                <a:cubicBezTo>
                  <a:pt x="786427" y="266103"/>
                  <a:pt x="796509" y="268263"/>
                  <a:pt x="806951" y="270424"/>
                </a:cubicBezTo>
                <a:cubicBezTo>
                  <a:pt x="827836" y="275105"/>
                  <a:pt x="848361" y="279786"/>
                  <a:pt x="856283" y="302831"/>
                </a:cubicBezTo>
                <a:cubicBezTo>
                  <a:pt x="863845" y="326237"/>
                  <a:pt x="849802" y="342081"/>
                  <a:pt x="835398" y="358285"/>
                </a:cubicBezTo>
                <a:cubicBezTo>
                  <a:pt x="828196" y="365846"/>
                  <a:pt x="821355" y="374128"/>
                  <a:pt x="822075" y="377729"/>
                </a:cubicBezTo>
                <a:cubicBezTo>
                  <a:pt x="822795" y="381690"/>
                  <a:pt x="831797" y="387451"/>
                  <a:pt x="840799" y="392493"/>
                </a:cubicBezTo>
                <a:cubicBezTo>
                  <a:pt x="859524" y="403295"/>
                  <a:pt x="877528" y="414098"/>
                  <a:pt x="877528" y="438583"/>
                </a:cubicBezTo>
                <a:cubicBezTo>
                  <a:pt x="877528" y="463069"/>
                  <a:pt x="859524" y="473872"/>
                  <a:pt x="840799" y="484674"/>
                </a:cubicBezTo>
                <a:cubicBezTo>
                  <a:pt x="831797" y="489716"/>
                  <a:pt x="822795" y="495477"/>
                  <a:pt x="822075" y="499078"/>
                </a:cubicBezTo>
                <a:cubicBezTo>
                  <a:pt x="821355" y="503399"/>
                  <a:pt x="828196" y="510961"/>
                  <a:pt x="835398" y="518882"/>
                </a:cubicBezTo>
                <a:cubicBezTo>
                  <a:pt x="849802" y="535086"/>
                  <a:pt x="863845" y="550930"/>
                  <a:pt x="856283" y="573975"/>
                </a:cubicBezTo>
                <a:cubicBezTo>
                  <a:pt x="848361" y="597741"/>
                  <a:pt x="827836" y="602062"/>
                  <a:pt x="806951" y="606743"/>
                </a:cubicBezTo>
                <a:cubicBezTo>
                  <a:pt x="796509" y="608904"/>
                  <a:pt x="786427" y="611424"/>
                  <a:pt x="784626" y="614665"/>
                </a:cubicBezTo>
                <a:cubicBezTo>
                  <a:pt x="782826" y="618266"/>
                  <a:pt x="787147" y="627988"/>
                  <a:pt x="791108" y="637710"/>
                </a:cubicBezTo>
                <a:cubicBezTo>
                  <a:pt x="799750" y="657515"/>
                  <a:pt x="808392" y="676600"/>
                  <a:pt x="793628" y="696404"/>
                </a:cubicBezTo>
                <a:cubicBezTo>
                  <a:pt x="779225" y="716209"/>
                  <a:pt x="758340" y="714408"/>
                  <a:pt x="737095" y="712248"/>
                </a:cubicBezTo>
                <a:cubicBezTo>
                  <a:pt x="726652" y="711168"/>
                  <a:pt x="716210" y="710087"/>
                  <a:pt x="712969" y="712968"/>
                </a:cubicBezTo>
                <a:cubicBezTo>
                  <a:pt x="710449" y="715849"/>
                  <a:pt x="711529" y="726291"/>
                  <a:pt x="712609" y="737094"/>
                </a:cubicBezTo>
                <a:cubicBezTo>
                  <a:pt x="714770" y="757979"/>
                  <a:pt x="716570" y="778864"/>
                  <a:pt x="696765" y="793627"/>
                </a:cubicBezTo>
                <a:cubicBezTo>
                  <a:pt x="676601" y="808031"/>
                  <a:pt x="657516" y="799389"/>
                  <a:pt x="638071" y="791107"/>
                </a:cubicBezTo>
                <a:cubicBezTo>
                  <a:pt x="628349" y="786786"/>
                  <a:pt x="618627" y="782465"/>
                  <a:pt x="615026" y="784265"/>
                </a:cubicBezTo>
                <a:cubicBezTo>
                  <a:pt x="611425" y="786065"/>
                  <a:pt x="609265" y="796508"/>
                  <a:pt x="607104" y="806590"/>
                </a:cubicBezTo>
                <a:cubicBezTo>
                  <a:pt x="602423" y="827835"/>
                  <a:pt x="597742" y="848000"/>
                  <a:pt x="574336" y="855922"/>
                </a:cubicBezTo>
                <a:cubicBezTo>
                  <a:pt x="550931" y="863484"/>
                  <a:pt x="535447" y="849440"/>
                  <a:pt x="519243" y="835397"/>
                </a:cubicBezTo>
                <a:cubicBezTo>
                  <a:pt x="511321" y="828195"/>
                  <a:pt x="503400" y="820994"/>
                  <a:pt x="499439" y="821714"/>
                </a:cubicBezTo>
                <a:cubicBezTo>
                  <a:pt x="495478" y="822434"/>
                  <a:pt x="490076" y="831796"/>
                  <a:pt x="484675" y="840798"/>
                </a:cubicBezTo>
                <a:cubicBezTo>
                  <a:pt x="473873" y="859163"/>
                  <a:pt x="463430" y="877527"/>
                  <a:pt x="438944" y="877527"/>
                </a:cubicBezTo>
                <a:cubicBezTo>
                  <a:pt x="414458" y="877527"/>
                  <a:pt x="403656" y="859163"/>
                  <a:pt x="392853" y="840798"/>
                </a:cubicBezTo>
                <a:cubicBezTo>
                  <a:pt x="387452" y="831796"/>
                  <a:pt x="382051" y="822434"/>
                  <a:pt x="378090" y="821714"/>
                </a:cubicBezTo>
                <a:cubicBezTo>
                  <a:pt x="374489" y="820994"/>
                  <a:pt x="366207" y="828195"/>
                  <a:pt x="358285" y="835397"/>
                </a:cubicBezTo>
                <a:cubicBezTo>
                  <a:pt x="342441" y="849440"/>
                  <a:pt x="326598" y="863484"/>
                  <a:pt x="303192" y="855922"/>
                </a:cubicBezTo>
                <a:cubicBezTo>
                  <a:pt x="279787" y="848000"/>
                  <a:pt x="275466" y="827835"/>
                  <a:pt x="270784" y="806590"/>
                </a:cubicBezTo>
                <a:cubicBezTo>
                  <a:pt x="268264" y="796508"/>
                  <a:pt x="266463" y="786065"/>
                  <a:pt x="262863" y="784265"/>
                </a:cubicBezTo>
                <a:cubicBezTo>
                  <a:pt x="259262" y="782465"/>
                  <a:pt x="249179" y="786786"/>
                  <a:pt x="239817" y="791107"/>
                </a:cubicBezTo>
                <a:cubicBezTo>
                  <a:pt x="220012" y="799389"/>
                  <a:pt x="200567" y="808031"/>
                  <a:pt x="181123" y="793627"/>
                </a:cubicBezTo>
                <a:cubicBezTo>
                  <a:pt x="160958" y="778864"/>
                  <a:pt x="163118" y="757979"/>
                  <a:pt x="165279" y="737094"/>
                </a:cubicBezTo>
                <a:cubicBezTo>
                  <a:pt x="166359" y="726291"/>
                  <a:pt x="167439" y="715849"/>
                  <a:pt x="164559" y="712968"/>
                </a:cubicBezTo>
                <a:cubicBezTo>
                  <a:pt x="161678" y="710087"/>
                  <a:pt x="150876" y="711168"/>
                  <a:pt x="140793" y="712248"/>
                </a:cubicBezTo>
                <a:cubicBezTo>
                  <a:pt x="119188" y="714408"/>
                  <a:pt x="98303" y="716209"/>
                  <a:pt x="83900" y="696404"/>
                </a:cubicBezTo>
                <a:cubicBezTo>
                  <a:pt x="69496" y="676600"/>
                  <a:pt x="77778" y="657515"/>
                  <a:pt x="86420" y="637710"/>
                </a:cubicBezTo>
                <a:cubicBezTo>
                  <a:pt x="90741" y="627988"/>
                  <a:pt x="95062" y="618266"/>
                  <a:pt x="92902" y="614665"/>
                </a:cubicBezTo>
                <a:cubicBezTo>
                  <a:pt x="91461" y="611424"/>
                  <a:pt x="81019" y="608904"/>
                  <a:pt x="70576" y="606743"/>
                </a:cubicBezTo>
                <a:cubicBezTo>
                  <a:pt x="49692" y="602062"/>
                  <a:pt x="29167" y="597741"/>
                  <a:pt x="21605" y="573975"/>
                </a:cubicBezTo>
                <a:cubicBezTo>
                  <a:pt x="14043" y="550930"/>
                  <a:pt x="28086" y="535086"/>
                  <a:pt x="42130" y="518882"/>
                </a:cubicBezTo>
                <a:cubicBezTo>
                  <a:pt x="48971" y="510961"/>
                  <a:pt x="56173" y="503399"/>
                  <a:pt x="55453" y="499078"/>
                </a:cubicBezTo>
                <a:cubicBezTo>
                  <a:pt x="55093" y="495477"/>
                  <a:pt x="45731" y="489716"/>
                  <a:pt x="36728" y="484674"/>
                </a:cubicBezTo>
                <a:cubicBezTo>
                  <a:pt x="18364" y="473872"/>
                  <a:pt x="0" y="463069"/>
                  <a:pt x="0" y="438583"/>
                </a:cubicBezTo>
                <a:cubicBezTo>
                  <a:pt x="0" y="414098"/>
                  <a:pt x="18364" y="403295"/>
                  <a:pt x="36728" y="392493"/>
                </a:cubicBezTo>
                <a:cubicBezTo>
                  <a:pt x="45731" y="387451"/>
                  <a:pt x="55093" y="381690"/>
                  <a:pt x="55453" y="377729"/>
                </a:cubicBezTo>
                <a:cubicBezTo>
                  <a:pt x="56173" y="374128"/>
                  <a:pt x="48971" y="365846"/>
                  <a:pt x="42130" y="358285"/>
                </a:cubicBezTo>
                <a:cubicBezTo>
                  <a:pt x="28086" y="342081"/>
                  <a:pt x="14043" y="326237"/>
                  <a:pt x="21605" y="302831"/>
                </a:cubicBezTo>
                <a:cubicBezTo>
                  <a:pt x="29167" y="279786"/>
                  <a:pt x="49692" y="275105"/>
                  <a:pt x="70576" y="270424"/>
                </a:cubicBezTo>
                <a:cubicBezTo>
                  <a:pt x="81019" y="268263"/>
                  <a:pt x="91461" y="266103"/>
                  <a:pt x="92902" y="262502"/>
                </a:cubicBezTo>
                <a:cubicBezTo>
                  <a:pt x="95062" y="258901"/>
                  <a:pt x="90741" y="248819"/>
                  <a:pt x="86420" y="239456"/>
                </a:cubicBezTo>
                <a:cubicBezTo>
                  <a:pt x="77778" y="219652"/>
                  <a:pt x="69496" y="200567"/>
                  <a:pt x="83900" y="180763"/>
                </a:cubicBezTo>
                <a:cubicBezTo>
                  <a:pt x="98303" y="160958"/>
                  <a:pt x="119188" y="163118"/>
                  <a:pt x="140793" y="164919"/>
                </a:cubicBezTo>
                <a:cubicBezTo>
                  <a:pt x="150876" y="165999"/>
                  <a:pt x="161678" y="167079"/>
                  <a:pt x="164559" y="164199"/>
                </a:cubicBezTo>
                <a:cubicBezTo>
                  <a:pt x="167439" y="161318"/>
                  <a:pt x="166359" y="150515"/>
                  <a:pt x="165279" y="140433"/>
                </a:cubicBezTo>
                <a:cubicBezTo>
                  <a:pt x="163118" y="118828"/>
                  <a:pt x="160958" y="97943"/>
                  <a:pt x="181123" y="83540"/>
                </a:cubicBezTo>
                <a:cubicBezTo>
                  <a:pt x="200567" y="69136"/>
                  <a:pt x="220012" y="77778"/>
                  <a:pt x="239817" y="86060"/>
                </a:cubicBezTo>
                <a:cubicBezTo>
                  <a:pt x="249179" y="90381"/>
                  <a:pt x="259262" y="94702"/>
                  <a:pt x="262863" y="92902"/>
                </a:cubicBezTo>
                <a:cubicBezTo>
                  <a:pt x="266463" y="91102"/>
                  <a:pt x="268264" y="80659"/>
                  <a:pt x="270784" y="70217"/>
                </a:cubicBezTo>
                <a:cubicBezTo>
                  <a:pt x="275466" y="49692"/>
                  <a:pt x="279787" y="28807"/>
                  <a:pt x="303192" y="21245"/>
                </a:cubicBezTo>
                <a:cubicBezTo>
                  <a:pt x="326598" y="13683"/>
                  <a:pt x="342441" y="27727"/>
                  <a:pt x="358285" y="42130"/>
                </a:cubicBezTo>
                <a:cubicBezTo>
                  <a:pt x="366207" y="48972"/>
                  <a:pt x="374489" y="55813"/>
                  <a:pt x="378090" y="55453"/>
                </a:cubicBezTo>
                <a:cubicBezTo>
                  <a:pt x="382051" y="54733"/>
                  <a:pt x="387452" y="45371"/>
                  <a:pt x="392853" y="36369"/>
                </a:cubicBezTo>
                <a:cubicBezTo>
                  <a:pt x="403656" y="18004"/>
                  <a:pt x="414458" y="0"/>
                  <a:pt x="438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900" dirty="0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056D713C-2B89-452E-B7DE-B245CCD7900F}"/>
              </a:ext>
            </a:extLst>
          </p:cNvPr>
          <p:cNvSpPr/>
          <p:nvPr/>
        </p:nvSpPr>
        <p:spPr>
          <a:xfrm>
            <a:off x="1477026" y="5256480"/>
            <a:ext cx="2623401" cy="956096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Essential COVID-19 Child Care Policy for Every Organization, Yesterday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DBC8B332-BAB8-4541-9CF2-980A8F997DA9}"/>
              </a:ext>
            </a:extLst>
          </p:cNvPr>
          <p:cNvSpPr/>
          <p:nvPr/>
        </p:nvSpPr>
        <p:spPr>
          <a:xfrm>
            <a:off x="6811027" y="5256480"/>
            <a:ext cx="2291352" cy="95609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to Do About Employee Wellbeing During a Crisis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B7356766-F3F1-4996-A963-26A0458FB6CE}"/>
              </a:ext>
            </a:extLst>
          </p:cNvPr>
          <p:cNvSpPr txBox="1">
            <a:spLocks/>
          </p:cNvSpPr>
          <p:nvPr/>
        </p:nvSpPr>
        <p:spPr>
          <a:xfrm>
            <a:off x="6207659" y="4128145"/>
            <a:ext cx="2312997" cy="90928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 and Plan Organizational Cost Containment Measures During COVID-19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66652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-Light">
  <a:themeElements>
    <a:clrScheme name="Custom 1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FFFFFF"/>
      </a:hlink>
      <a:folHlink>
        <a:srgbClr val="FFFFFF"/>
      </a:folHlink>
    </a:clrScheme>
    <a:fontScheme name="McLean fonts">
      <a:majorFont>
        <a:latin typeface="Montserrat SemiBol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-Generic">
  <a:themeElements>
    <a:clrScheme name="McLean Research Palette">
      <a:dk1>
        <a:srgbClr val="000000"/>
      </a:dk1>
      <a:lt1>
        <a:srgbClr val="FFFFFF"/>
      </a:lt1>
      <a:dk2>
        <a:srgbClr val="494A4A"/>
      </a:dk2>
      <a:lt2>
        <a:srgbClr val="C9C9C9"/>
      </a:lt2>
      <a:accent1>
        <a:srgbClr val="414299"/>
      </a:accent1>
      <a:accent2>
        <a:srgbClr val="8656A3"/>
      </a:accent2>
      <a:accent3>
        <a:srgbClr val="2576B6"/>
      </a:accent3>
      <a:accent4>
        <a:srgbClr val="299C47"/>
      </a:accent4>
      <a:accent5>
        <a:srgbClr val="1D5E91"/>
      </a:accent5>
      <a:accent6>
        <a:srgbClr val="494A4A"/>
      </a:accent6>
      <a:hlink>
        <a:srgbClr val="3A1891"/>
      </a:hlink>
      <a:folHlink>
        <a:srgbClr val="5D3291"/>
      </a:folHlink>
    </a:clrScheme>
    <a:fontScheme name="McLean fonts">
      <a:majorFont>
        <a:latin typeface="Montserrat SemiBol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l">
          <a:defRPr sz="1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13E357C65484F8DEB1B98F7605FA7" ma:contentTypeVersion="12" ma:contentTypeDescription="Create a new document." ma:contentTypeScope="" ma:versionID="60f4f9913bbc575b7b99caf2a6d8048a">
  <xsd:schema xmlns:xsd="http://www.w3.org/2001/XMLSchema" xmlns:xs="http://www.w3.org/2001/XMLSchema" xmlns:p="http://schemas.microsoft.com/office/2006/metadata/properties" xmlns:ns3="c9ee8e5e-b74d-4d75-9415-8a2cf1514e47" xmlns:ns4="b84cc94d-0e2d-459a-b86d-9d2c5a658ce5" targetNamespace="http://schemas.microsoft.com/office/2006/metadata/properties" ma:root="true" ma:fieldsID="b288f29adf666954a7dc4d91a6e95748" ns3:_="" ns4:_="">
    <xsd:import namespace="c9ee8e5e-b74d-4d75-9415-8a2cf1514e47"/>
    <xsd:import namespace="b84cc94d-0e2d-459a-b86d-9d2c5a658c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e8e5e-b74d-4d75-9415-8a2cf1514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cc94d-0e2d-459a-b86d-9d2c5a658c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B4276D-2BF7-4721-915E-DC92B9D62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ee8e5e-b74d-4d75-9415-8a2cf1514e47"/>
    <ds:schemaRef ds:uri="b84cc94d-0e2d-459a-b86d-9d2c5a658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E7107E-AEFE-4D91-B0AE-F2C5C90EDB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868868-F647-4C35-80B0-4ED51A450A8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703</Words>
  <Application>Microsoft Office PowerPoint</Application>
  <PresentationFormat>Custom</PresentationFormat>
  <Paragraphs>66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Exo</vt:lpstr>
      <vt:lpstr>Exo Light</vt:lpstr>
      <vt:lpstr>Montserrat SemiBold</vt:lpstr>
      <vt:lpstr>Arial</vt:lpstr>
      <vt:lpstr>Roboto Condensed Light</vt:lpstr>
      <vt:lpstr>Cover-Light</vt:lpstr>
      <vt:lpstr>Slide-Generic</vt:lpstr>
      <vt:lpstr>PowerPoint Presentation</vt:lpstr>
      <vt:lpstr>The pandemic challenge: You must be prepared to make hard decisions around layoffs</vt:lpstr>
      <vt:lpstr>Don’t cut blindly – make decisions based on a solid methodology and ranking</vt:lpstr>
      <vt:lpstr>Use McLean &amp; Company’s tool to determine which roles and departments are viable for layoffs</vt:lpstr>
      <vt:lpstr>Plan for the worst and hope for the best – use these criteria to make tough decisions on an individual level </vt:lpstr>
      <vt:lpstr>See other related research on communication and more during the pandemic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2020-03-20T18:37:21Z</dcterms:created>
  <dcterms:modified xsi:type="dcterms:W3CDTF">2020-03-23T17:52:16Z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0x010100A2213E357C65484F8DEB1B98F7605FA7</vt:lpwstr>
  </property>
</Properties>
</file>